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9C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0822" autoAdjust="0"/>
  </p:normalViewPr>
  <p:slideViewPr>
    <p:cSldViewPr snapToGrid="0">
      <p:cViewPr>
        <p:scale>
          <a:sx n="40" d="100"/>
          <a:sy n="40" d="100"/>
        </p:scale>
        <p:origin x="182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CB1A1-7417-4BDB-8892-A890843F270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81E67-9B5F-434E-8832-97C38A0EF2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6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366B5-A5C3-4611-A9ED-B167E1B31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6AB752-D570-4070-840C-42970B0AC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3D3BB0-7B4D-415C-9406-D63669422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73CF-EF4A-4D72-AFDA-306908A58D8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F1A404-AC0D-42FB-B510-A98804BB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791B2F-CDD1-4635-B842-DDB6E2444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717-0702-4315-99FF-FBBD90DCC2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1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57AD84-24F6-41CD-BC90-33E4F2D2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0D26FFF-4755-4B72-BFC8-987245938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932E6E-5F54-4A41-A724-065CB8C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73CF-EF4A-4D72-AFDA-306908A58D8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4E7AA9-E425-4F10-83AA-980464D13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3599C8-8D94-44B8-BDFD-AA4911B00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717-0702-4315-99FF-FBBD90DCC2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8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631052-F029-42E3-8FF1-C018C6C3E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208B228-1CAE-4431-BCAD-4C8F25CF7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014CBC-95FB-49A0-9240-48722D565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73CF-EF4A-4D72-AFDA-306908A58D8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68C797-0E1E-4823-9EF6-D2E8B54A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A55911-C77B-4126-973A-CDB99D86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717-0702-4315-99FF-FBBD90DCC2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3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6E1E8-F69A-4217-AA00-E908E38FB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7A7A50-7A83-4C5E-B1E3-6FBFA881F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E9893D-AD1E-4461-AEDA-29F256E0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73CF-EF4A-4D72-AFDA-306908A58D8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D3D32B-E0F6-469C-993E-9E50E035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BA5402-BA80-48E6-B391-736F0AC1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717-0702-4315-99FF-FBBD90DCC2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9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5FF795-C8CE-42A4-BDEB-DA683AB7A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3D0732-7CEC-4E5A-BE1D-0B96534D8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05CCF4-4909-4750-BA1D-1F25B5E7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73CF-EF4A-4D72-AFDA-306908A58D8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948614-F54B-4BE2-82D9-ED863023F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780A9D-309D-420A-A374-E697671C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717-0702-4315-99FF-FBBD90DCC2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8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89A70-2CB4-4D98-A876-BE300CF4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E1D2DA-1860-4205-BFDD-135C9C1D8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2EDE28-3AA4-453F-921E-C5F4D4747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0ABA2B-42BC-47F2-B6CC-D9ED40A47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73CF-EF4A-4D72-AFDA-306908A58D8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1F2090-F3A4-40CB-96FA-BA00E328B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D2BA0D-A148-4977-A814-55AB2AB7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717-0702-4315-99FF-FBBD90DCC2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9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5AFB3-4FCB-4D5E-9872-A55208635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2F737E-C4C0-400C-A946-14026BCF9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B3CAEAB-FBE7-4E3C-A49B-EA1D6D37F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25FAC67-DFBB-4061-B35F-2BDC2B90A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910AF1-7CFC-4220-AEBA-338C3FEA66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4D0719E-9DEF-4F87-97D6-2EA4BB6BB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73CF-EF4A-4D72-AFDA-306908A58D8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2907B4-6FCC-4F7C-8DCA-69E5B237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74352AB-6749-4E04-8649-B96E433C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717-0702-4315-99FF-FBBD90DCC2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7ABEC-1785-4938-BD7E-153B3E493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8E7F14D-EBD4-4F28-BC7A-771B273F4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73CF-EF4A-4D72-AFDA-306908A58D8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AEB9A60-B28C-42BA-8158-105C6783F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3BFC1AE-420F-4416-8053-AB8EA66EF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717-0702-4315-99FF-FBBD90DCC2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6FA55EC-FE94-4AA9-9562-9E4C12AA8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73CF-EF4A-4D72-AFDA-306908A58D8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A3E8483-D388-4387-86DB-E7FCB3B6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01C32D1-1BD1-4BD9-91CC-2EF68D619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717-0702-4315-99FF-FBBD90DCC2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6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0FB0A-77B1-443B-95FD-BE12CDFD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A23D27-9553-4763-A2CE-ADB551C7B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EFFBEE3-9042-4278-A11E-5F810A802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7E7107-B812-450F-B7E6-BDDAB843C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73CF-EF4A-4D72-AFDA-306908A58D8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1EFA7F-32EF-4ED1-9D3E-064EB88A6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EAA9A85-D2C3-41A0-9E32-AF0DA7D8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717-0702-4315-99FF-FBBD90DCC2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0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AB4C7-F734-4B3E-AB1D-906E86266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0657055-A6B8-4F54-86CD-4609EEC5B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A42C3A-052B-4C24-BB34-4DEF2C3B4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5FD27F-27C0-4B41-909D-7173C8C65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73CF-EF4A-4D72-AFDA-306908A58D8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8C16AD1-5B9C-410F-8A71-FDD7CB19F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A045F3-6DE6-430E-81A1-139E1202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717-0702-4315-99FF-FBBD90DCC2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4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8A71D27-5C08-4594-BED3-FF4E486B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803868-56B5-4D78-BE53-3FAE24CD5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C9C4BE-B610-4419-9D83-4A6C337A22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473CF-EF4A-4D72-AFDA-306908A58D8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E0DF50-046D-4D94-88D8-E11E57362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747AE3-39F6-4461-A6F0-911B5B249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E9717-0702-4315-99FF-FBBD90DCC2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3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>
            <a:extLst>
              <a:ext uri="{FF2B5EF4-FFF2-40B4-BE49-F238E27FC236}">
                <a16:creationId xmlns:a16="http://schemas.microsoft.com/office/drawing/2014/main" id="{02E14581-4217-4B55-B89E-B0BC82968D18}"/>
              </a:ext>
            </a:extLst>
          </p:cNvPr>
          <p:cNvGrpSpPr/>
          <p:nvPr/>
        </p:nvGrpSpPr>
        <p:grpSpPr>
          <a:xfrm>
            <a:off x="-3978442" y="-633412"/>
            <a:ext cx="18685574" cy="10484967"/>
            <a:chOff x="-3978442" y="-633412"/>
            <a:chExt cx="18685574" cy="10484967"/>
          </a:xfrm>
        </p:grpSpPr>
        <p:sp>
          <p:nvSpPr>
            <p:cNvPr id="254" name="Forma Livre: Forma 253">
              <a:extLst>
                <a:ext uri="{FF2B5EF4-FFF2-40B4-BE49-F238E27FC236}">
                  <a16:creationId xmlns:a16="http://schemas.microsoft.com/office/drawing/2014/main" id="{BED09685-A58F-45A5-B78E-F0D03C4368A1}"/>
                </a:ext>
              </a:extLst>
            </p:cNvPr>
            <p:cNvSpPr/>
            <p:nvPr/>
          </p:nvSpPr>
          <p:spPr>
            <a:xfrm>
              <a:off x="5961102" y="4573227"/>
              <a:ext cx="891922" cy="3494925"/>
            </a:xfrm>
            <a:custGeom>
              <a:avLst/>
              <a:gdLst>
                <a:gd name="connsiteX0" fmla="*/ 0 w 1143000"/>
                <a:gd name="connsiteY0" fmla="*/ 0 h 2615740"/>
                <a:gd name="connsiteX1" fmla="*/ 819150 w 1143000"/>
                <a:gd name="connsiteY1" fmla="*/ 2266950 h 2615740"/>
                <a:gd name="connsiteX2" fmla="*/ 1143000 w 1143000"/>
                <a:gd name="connsiteY2" fmla="*/ 2571750 h 261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0" h="2615740">
                  <a:moveTo>
                    <a:pt x="0" y="0"/>
                  </a:moveTo>
                  <a:cubicBezTo>
                    <a:pt x="314325" y="919162"/>
                    <a:pt x="628650" y="1838325"/>
                    <a:pt x="819150" y="2266950"/>
                  </a:cubicBezTo>
                  <a:cubicBezTo>
                    <a:pt x="1009650" y="2695575"/>
                    <a:pt x="1076325" y="2633662"/>
                    <a:pt x="1143000" y="25717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orma Livre: Forma 256">
              <a:extLst>
                <a:ext uri="{FF2B5EF4-FFF2-40B4-BE49-F238E27FC236}">
                  <a16:creationId xmlns:a16="http://schemas.microsoft.com/office/drawing/2014/main" id="{453F33D4-A666-4883-9147-39D64163545A}"/>
                </a:ext>
              </a:extLst>
            </p:cNvPr>
            <p:cNvSpPr/>
            <p:nvPr/>
          </p:nvSpPr>
          <p:spPr>
            <a:xfrm>
              <a:off x="4686300" y="4446625"/>
              <a:ext cx="819150" cy="2358695"/>
            </a:xfrm>
            <a:custGeom>
              <a:avLst/>
              <a:gdLst>
                <a:gd name="connsiteX0" fmla="*/ 819150 w 819150"/>
                <a:gd name="connsiteY0" fmla="*/ 0 h 2358695"/>
                <a:gd name="connsiteX1" fmla="*/ 666750 w 819150"/>
                <a:gd name="connsiteY1" fmla="*/ 2038350 h 2358695"/>
                <a:gd name="connsiteX2" fmla="*/ 0 w 819150"/>
                <a:gd name="connsiteY2" fmla="*/ 2324100 h 2358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150" h="2358695">
                  <a:moveTo>
                    <a:pt x="819150" y="0"/>
                  </a:moveTo>
                  <a:cubicBezTo>
                    <a:pt x="811212" y="825500"/>
                    <a:pt x="803275" y="1651000"/>
                    <a:pt x="666750" y="2038350"/>
                  </a:cubicBezTo>
                  <a:cubicBezTo>
                    <a:pt x="530225" y="2425700"/>
                    <a:pt x="265112" y="2374900"/>
                    <a:pt x="0" y="232410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tângulo 262">
              <a:extLst>
                <a:ext uri="{FF2B5EF4-FFF2-40B4-BE49-F238E27FC236}">
                  <a16:creationId xmlns:a16="http://schemas.microsoft.com/office/drawing/2014/main" id="{BA68A369-5CB0-47FA-9DD6-328A8434B249}"/>
                </a:ext>
              </a:extLst>
            </p:cNvPr>
            <p:cNvSpPr/>
            <p:nvPr/>
          </p:nvSpPr>
          <p:spPr>
            <a:xfrm>
              <a:off x="-3978442" y="-503617"/>
              <a:ext cx="18685574" cy="103551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aixaDeTexto 72">
              <a:extLst>
                <a:ext uri="{FF2B5EF4-FFF2-40B4-BE49-F238E27FC236}">
                  <a16:creationId xmlns:a16="http://schemas.microsoft.com/office/drawing/2014/main" id="{383C260D-3236-404B-878B-3B1FCB475189}"/>
                </a:ext>
              </a:extLst>
            </p:cNvPr>
            <p:cNvSpPr txBox="1"/>
            <p:nvPr/>
          </p:nvSpPr>
          <p:spPr>
            <a:xfrm>
              <a:off x="7100918" y="-633412"/>
              <a:ext cx="23278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Tipos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medicamentos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" name="CaixaDeTexto 74">
              <a:extLst>
                <a:ext uri="{FF2B5EF4-FFF2-40B4-BE49-F238E27FC236}">
                  <a16:creationId xmlns:a16="http://schemas.microsoft.com/office/drawing/2014/main" id="{758A282A-890E-45C6-BBA7-3D50116D9DE2}"/>
                </a:ext>
              </a:extLst>
            </p:cNvPr>
            <p:cNvSpPr txBox="1"/>
            <p:nvPr/>
          </p:nvSpPr>
          <p:spPr>
            <a:xfrm>
              <a:off x="7100918" y="-253317"/>
              <a:ext cx="15586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Pré-formulação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" name="CaixaDeTexto 75">
              <a:extLst>
                <a:ext uri="{FF2B5EF4-FFF2-40B4-BE49-F238E27FC236}">
                  <a16:creationId xmlns:a16="http://schemas.microsoft.com/office/drawing/2014/main" id="{E25934C2-A562-4EE0-87DC-9BC4FF46864D}"/>
                </a:ext>
              </a:extLst>
            </p:cNvPr>
            <p:cNvSpPr txBox="1"/>
            <p:nvPr/>
          </p:nvSpPr>
          <p:spPr>
            <a:xfrm>
              <a:off x="7100918" y="82794"/>
              <a:ext cx="2659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Etapas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do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desenvolvimento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" name="CaixaDeTexto 76">
              <a:extLst>
                <a:ext uri="{FF2B5EF4-FFF2-40B4-BE49-F238E27FC236}">
                  <a16:creationId xmlns:a16="http://schemas.microsoft.com/office/drawing/2014/main" id="{FB12E66B-AF3B-4CFB-B700-5BCB39496BFB}"/>
                </a:ext>
              </a:extLst>
            </p:cNvPr>
            <p:cNvSpPr txBox="1"/>
            <p:nvPr/>
          </p:nvSpPr>
          <p:spPr>
            <a:xfrm>
              <a:off x="7100918" y="432676"/>
              <a:ext cx="19228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Engenharia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reversa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F1E0ABED-908A-4F7D-B515-31B6A6907EF0}"/>
                </a:ext>
              </a:extLst>
            </p:cNvPr>
            <p:cNvSpPr/>
            <p:nvPr/>
          </p:nvSpPr>
          <p:spPr>
            <a:xfrm>
              <a:off x="4245898" y="-9652"/>
              <a:ext cx="2741818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latin typeface="Segoe UI" panose="020B0502040204020203" pitchFamily="34" charset="0"/>
                </a:rPr>
                <a:t>PESQUISA E DESENVOLVIMENTO</a:t>
              </a:r>
              <a:br>
                <a:rPr lang="en-US" sz="1200" b="1" dirty="0">
                  <a:latin typeface="Segoe UI" panose="020B0502040204020203" pitchFamily="34" charset="0"/>
                </a:rPr>
              </a:br>
              <a:r>
                <a:rPr lang="en-US" sz="1200" b="1" dirty="0">
                  <a:latin typeface="Segoe UI" panose="020B0502040204020203" pitchFamily="34" charset="0"/>
                </a:rPr>
                <a:t>DE MEDICAMENTOS</a:t>
              </a:r>
            </a:p>
          </p:txBody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F3AFAA6D-324B-40F9-AF5B-2E188511490A}"/>
                </a:ext>
              </a:extLst>
            </p:cNvPr>
            <p:cNvSpPr txBox="1"/>
            <p:nvPr/>
          </p:nvSpPr>
          <p:spPr>
            <a:xfrm>
              <a:off x="4252526" y="3577811"/>
              <a:ext cx="3304613" cy="143280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836566582">
                    <a:custGeom>
                      <a:avLst/>
                      <a:gdLst>
                        <a:gd name="connsiteX0" fmla="*/ 0 w 2880441"/>
                        <a:gd name="connsiteY0" fmla="*/ 164587 h 987504"/>
                        <a:gd name="connsiteX1" fmla="*/ 164587 w 2880441"/>
                        <a:gd name="connsiteY1" fmla="*/ 0 h 987504"/>
                        <a:gd name="connsiteX2" fmla="*/ 2715854 w 2880441"/>
                        <a:gd name="connsiteY2" fmla="*/ 0 h 987504"/>
                        <a:gd name="connsiteX3" fmla="*/ 2880441 w 2880441"/>
                        <a:gd name="connsiteY3" fmla="*/ 164587 h 987504"/>
                        <a:gd name="connsiteX4" fmla="*/ 2880441 w 2880441"/>
                        <a:gd name="connsiteY4" fmla="*/ 822917 h 987504"/>
                        <a:gd name="connsiteX5" fmla="*/ 2715854 w 2880441"/>
                        <a:gd name="connsiteY5" fmla="*/ 987504 h 987504"/>
                        <a:gd name="connsiteX6" fmla="*/ 164587 w 2880441"/>
                        <a:gd name="connsiteY6" fmla="*/ 987504 h 987504"/>
                        <a:gd name="connsiteX7" fmla="*/ 0 w 2880441"/>
                        <a:gd name="connsiteY7" fmla="*/ 822917 h 987504"/>
                        <a:gd name="connsiteX8" fmla="*/ 0 w 2880441"/>
                        <a:gd name="connsiteY8" fmla="*/ 164587 h 987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880441" h="987504" extrusionOk="0">
                          <a:moveTo>
                            <a:pt x="0" y="164587"/>
                          </a:moveTo>
                          <a:cubicBezTo>
                            <a:pt x="-1442" y="69930"/>
                            <a:pt x="71842" y="6313"/>
                            <a:pt x="164587" y="0"/>
                          </a:cubicBezTo>
                          <a:cubicBezTo>
                            <a:pt x="1076837" y="-130184"/>
                            <a:pt x="2173946" y="-145356"/>
                            <a:pt x="2715854" y="0"/>
                          </a:cubicBezTo>
                          <a:cubicBezTo>
                            <a:pt x="2796023" y="2686"/>
                            <a:pt x="2873853" y="80869"/>
                            <a:pt x="2880441" y="164587"/>
                          </a:cubicBezTo>
                          <a:cubicBezTo>
                            <a:pt x="2832687" y="269546"/>
                            <a:pt x="2908320" y="602612"/>
                            <a:pt x="2880441" y="822917"/>
                          </a:cubicBezTo>
                          <a:cubicBezTo>
                            <a:pt x="2867012" y="911964"/>
                            <a:pt x="2799790" y="996440"/>
                            <a:pt x="2715854" y="987504"/>
                          </a:cubicBezTo>
                          <a:cubicBezTo>
                            <a:pt x="1914801" y="909769"/>
                            <a:pt x="905691" y="1042693"/>
                            <a:pt x="164587" y="987504"/>
                          </a:cubicBezTo>
                          <a:cubicBezTo>
                            <a:pt x="64473" y="1001372"/>
                            <a:pt x="-13655" y="925663"/>
                            <a:pt x="0" y="822917"/>
                          </a:cubicBezTo>
                          <a:cubicBezTo>
                            <a:pt x="56538" y="705044"/>
                            <a:pt x="11343" y="303264"/>
                            <a:pt x="0" y="164587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latin typeface="DK Lemon Yellow Sun" panose="02000000000000000000" pitchFamily="50" charset="0"/>
                </a:rPr>
                <a:t>TECNOLOGIAS INDUSTRIAIS</a:t>
              </a:r>
            </a:p>
            <a:p>
              <a:r>
                <a:rPr lang="en-US" sz="2600" dirty="0">
                  <a:latin typeface="DK Lemon Yellow Sun" panose="02000000000000000000" pitchFamily="50" charset="0"/>
                </a:rPr>
                <a:t>FARMACÊUTICAS</a:t>
              </a:r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622EE59-6E25-4D5F-9B55-43039A4A1995}"/>
                </a:ext>
              </a:extLst>
            </p:cNvPr>
            <p:cNvSpPr/>
            <p:nvPr/>
          </p:nvSpPr>
          <p:spPr>
            <a:xfrm>
              <a:off x="8056517" y="1674091"/>
              <a:ext cx="1908000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latin typeface="Segoe UI" panose="020B0502040204020203" pitchFamily="34" charset="0"/>
                </a:rPr>
                <a:t>BIOFARMACOTÉCNICA</a:t>
              </a:r>
            </a:p>
          </p:txBody>
        </p:sp>
        <p:sp>
          <p:nvSpPr>
            <p:cNvPr id="25" name="Retângulo 24">
              <a:extLst>
                <a:ext uri="{FF2B5EF4-FFF2-40B4-BE49-F238E27FC236}">
                  <a16:creationId xmlns:a16="http://schemas.microsoft.com/office/drawing/2014/main" id="{E6E2A1B5-37E2-4D7C-B9E0-839CFABB7735}"/>
                </a:ext>
              </a:extLst>
            </p:cNvPr>
            <p:cNvSpPr/>
            <p:nvPr/>
          </p:nvSpPr>
          <p:spPr>
            <a:xfrm>
              <a:off x="3347054" y="7696854"/>
              <a:ext cx="2555035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latin typeface="Segoe UI" panose="020B0502040204020203" pitchFamily="34" charset="0"/>
                </a:rPr>
                <a:t>ESTADO SÓLIDO E CARACTERIZAÇÃO FÍSICA</a:t>
              </a:r>
            </a:p>
          </p:txBody>
        </p:sp>
        <p:sp>
          <p:nvSpPr>
            <p:cNvPr id="26" name="Retângulo 25">
              <a:extLst>
                <a:ext uri="{FF2B5EF4-FFF2-40B4-BE49-F238E27FC236}">
                  <a16:creationId xmlns:a16="http://schemas.microsoft.com/office/drawing/2014/main" id="{1A08BB2D-57E8-461D-98B5-8C16A246EE3B}"/>
                </a:ext>
              </a:extLst>
            </p:cNvPr>
            <p:cNvSpPr/>
            <p:nvPr/>
          </p:nvSpPr>
          <p:spPr>
            <a:xfrm>
              <a:off x="-352648" y="4757915"/>
              <a:ext cx="2746262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latin typeface="Segoe UI" panose="020B0502040204020203" pitchFamily="34" charset="0"/>
                </a:rPr>
                <a:t>TECNOLOGIA DE PRODUÇÃO</a:t>
              </a:r>
              <a:br>
                <a:rPr lang="en-US" sz="1200" b="1" dirty="0">
                  <a:latin typeface="Segoe UI" panose="020B0502040204020203" pitchFamily="34" charset="0"/>
                </a:rPr>
              </a:br>
              <a:r>
                <a:rPr lang="en-US" sz="1200" b="1" dirty="0">
                  <a:latin typeface="Segoe UI" panose="020B0502040204020203" pitchFamily="34" charset="0"/>
                </a:rPr>
                <a:t>FARMACÊUTICA</a:t>
              </a:r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6AF93FB9-5CC2-4040-9B72-2110A0B515A3}"/>
                </a:ext>
              </a:extLst>
            </p:cNvPr>
            <p:cNvSpPr/>
            <p:nvPr/>
          </p:nvSpPr>
          <p:spPr>
            <a:xfrm>
              <a:off x="192280" y="1942610"/>
              <a:ext cx="2988000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latin typeface="Segoe UI" panose="020B0502040204020203" pitchFamily="34" charset="0"/>
                </a:rPr>
                <a:t>BIOTECNOLOGIA E MEDICAMENTOS</a:t>
              </a:r>
              <a:br>
                <a:rPr lang="en-US" sz="1200" b="1" dirty="0">
                  <a:latin typeface="Segoe UI" panose="020B0502040204020203" pitchFamily="34" charset="0"/>
                </a:rPr>
              </a:br>
              <a:r>
                <a:rPr lang="en-US" sz="1200" b="1" dirty="0">
                  <a:latin typeface="Segoe UI" panose="020B0502040204020203" pitchFamily="34" charset="0"/>
                </a:rPr>
                <a:t>DE ORIGEM NATURAL</a:t>
              </a:r>
            </a:p>
          </p:txBody>
        </p:sp>
        <p:sp>
          <p:nvSpPr>
            <p:cNvPr id="45" name="Chave Esquerda 44">
              <a:extLst>
                <a:ext uri="{FF2B5EF4-FFF2-40B4-BE49-F238E27FC236}">
                  <a16:creationId xmlns:a16="http://schemas.microsoft.com/office/drawing/2014/main" id="{97CBD5C3-A123-480E-95E5-744AB2B443E9}"/>
                </a:ext>
              </a:extLst>
            </p:cNvPr>
            <p:cNvSpPr/>
            <p:nvPr/>
          </p:nvSpPr>
          <p:spPr>
            <a:xfrm>
              <a:off x="7121500" y="-350863"/>
              <a:ext cx="45719" cy="1080000"/>
            </a:xfrm>
            <a:custGeom>
              <a:avLst/>
              <a:gdLst>
                <a:gd name="connsiteX0" fmla="*/ 45719 w 45719"/>
                <a:gd name="connsiteY0" fmla="*/ 1080000 h 1080000"/>
                <a:gd name="connsiteX1" fmla="*/ 22859 w 45719"/>
                <a:gd name="connsiteY1" fmla="*/ 1076190 h 1080000"/>
                <a:gd name="connsiteX2" fmla="*/ 22860 w 45719"/>
                <a:gd name="connsiteY2" fmla="*/ 552623 h 1080000"/>
                <a:gd name="connsiteX3" fmla="*/ 0 w 45719"/>
                <a:gd name="connsiteY3" fmla="*/ 548813 h 1080000"/>
                <a:gd name="connsiteX4" fmla="*/ 22860 w 45719"/>
                <a:gd name="connsiteY4" fmla="*/ 545003 h 1080000"/>
                <a:gd name="connsiteX5" fmla="*/ 22860 w 45719"/>
                <a:gd name="connsiteY5" fmla="*/ 3810 h 1080000"/>
                <a:gd name="connsiteX6" fmla="*/ 45720 w 45719"/>
                <a:gd name="connsiteY6" fmla="*/ 0 h 1080000"/>
                <a:gd name="connsiteX7" fmla="*/ 45719 w 45719"/>
                <a:gd name="connsiteY7" fmla="*/ 1080000 h 1080000"/>
                <a:gd name="connsiteX0" fmla="*/ 45719 w 45719"/>
                <a:gd name="connsiteY0" fmla="*/ 1080000 h 1080000"/>
                <a:gd name="connsiteX1" fmla="*/ 22859 w 45719"/>
                <a:gd name="connsiteY1" fmla="*/ 1076190 h 1080000"/>
                <a:gd name="connsiteX2" fmla="*/ 22860 w 45719"/>
                <a:gd name="connsiteY2" fmla="*/ 552623 h 1080000"/>
                <a:gd name="connsiteX3" fmla="*/ 0 w 45719"/>
                <a:gd name="connsiteY3" fmla="*/ 548813 h 1080000"/>
                <a:gd name="connsiteX4" fmla="*/ 22860 w 45719"/>
                <a:gd name="connsiteY4" fmla="*/ 545003 h 1080000"/>
                <a:gd name="connsiteX5" fmla="*/ 22860 w 45719"/>
                <a:gd name="connsiteY5" fmla="*/ 3810 h 1080000"/>
                <a:gd name="connsiteX6" fmla="*/ 45720 w 45719"/>
                <a:gd name="connsiteY6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80000" stroke="0" extrusionOk="0">
                  <a:moveTo>
                    <a:pt x="45719" y="1080000"/>
                  </a:moveTo>
                  <a:cubicBezTo>
                    <a:pt x="32785" y="1080201"/>
                    <a:pt x="22652" y="1078203"/>
                    <a:pt x="22859" y="1076190"/>
                  </a:cubicBezTo>
                  <a:cubicBezTo>
                    <a:pt x="24568" y="849582"/>
                    <a:pt x="41311" y="681856"/>
                    <a:pt x="22860" y="552623"/>
                  </a:cubicBezTo>
                  <a:cubicBezTo>
                    <a:pt x="23256" y="547927"/>
                    <a:pt x="12483" y="548035"/>
                    <a:pt x="0" y="548813"/>
                  </a:cubicBezTo>
                  <a:cubicBezTo>
                    <a:pt x="12663" y="548901"/>
                    <a:pt x="22763" y="547118"/>
                    <a:pt x="22860" y="545003"/>
                  </a:cubicBezTo>
                  <a:cubicBezTo>
                    <a:pt x="-16321" y="304566"/>
                    <a:pt x="38114" y="236733"/>
                    <a:pt x="22860" y="3810"/>
                  </a:cubicBezTo>
                  <a:cubicBezTo>
                    <a:pt x="24011" y="133"/>
                    <a:pt x="35006" y="-2014"/>
                    <a:pt x="45720" y="0"/>
                  </a:cubicBezTo>
                  <a:cubicBezTo>
                    <a:pt x="51245" y="369915"/>
                    <a:pt x="102385" y="692950"/>
                    <a:pt x="45719" y="1080000"/>
                  </a:cubicBezTo>
                  <a:close/>
                </a:path>
                <a:path w="45719" h="1080000" fill="none" extrusionOk="0">
                  <a:moveTo>
                    <a:pt x="45719" y="1080000"/>
                  </a:moveTo>
                  <a:cubicBezTo>
                    <a:pt x="33108" y="1080323"/>
                    <a:pt x="22269" y="1078485"/>
                    <a:pt x="22859" y="1076190"/>
                  </a:cubicBezTo>
                  <a:cubicBezTo>
                    <a:pt x="-11729" y="873687"/>
                    <a:pt x="-10859" y="692822"/>
                    <a:pt x="22860" y="552623"/>
                  </a:cubicBezTo>
                  <a:cubicBezTo>
                    <a:pt x="22304" y="551568"/>
                    <a:pt x="13582" y="548588"/>
                    <a:pt x="0" y="548813"/>
                  </a:cubicBezTo>
                  <a:cubicBezTo>
                    <a:pt x="12217" y="548398"/>
                    <a:pt x="23025" y="547056"/>
                    <a:pt x="22860" y="545003"/>
                  </a:cubicBezTo>
                  <a:cubicBezTo>
                    <a:pt x="-7486" y="369358"/>
                    <a:pt x="26546" y="226340"/>
                    <a:pt x="22860" y="3810"/>
                  </a:cubicBezTo>
                  <a:cubicBezTo>
                    <a:pt x="22569" y="840"/>
                    <a:pt x="33375" y="513"/>
                    <a:pt x="45720" y="0"/>
                  </a:cubicBezTo>
                </a:path>
                <a:path w="45719" h="1080000" fill="none" stroke="0" extrusionOk="0">
                  <a:moveTo>
                    <a:pt x="45719" y="1080000"/>
                  </a:moveTo>
                  <a:cubicBezTo>
                    <a:pt x="33039" y="1080015"/>
                    <a:pt x="22920" y="1078545"/>
                    <a:pt x="22859" y="1076190"/>
                  </a:cubicBezTo>
                  <a:cubicBezTo>
                    <a:pt x="26170" y="905350"/>
                    <a:pt x="17108" y="714188"/>
                    <a:pt x="22860" y="552623"/>
                  </a:cubicBezTo>
                  <a:cubicBezTo>
                    <a:pt x="21194" y="548772"/>
                    <a:pt x="10560" y="546702"/>
                    <a:pt x="0" y="548813"/>
                  </a:cubicBezTo>
                  <a:cubicBezTo>
                    <a:pt x="12808" y="549137"/>
                    <a:pt x="22864" y="547247"/>
                    <a:pt x="22860" y="545003"/>
                  </a:cubicBezTo>
                  <a:cubicBezTo>
                    <a:pt x="11029" y="353502"/>
                    <a:pt x="63430" y="131031"/>
                    <a:pt x="22860" y="3810"/>
                  </a:cubicBezTo>
                  <a:cubicBezTo>
                    <a:pt x="22169" y="2433"/>
                    <a:pt x="34982" y="528"/>
                    <a:pt x="45720" y="0"/>
                  </a:cubicBezTo>
                </a:path>
              </a:pathLst>
            </a:custGeom>
            <a:ln w="1905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67755779">
                    <a:prstGeom prst="leftBrace">
                      <a:avLst>
                        <a:gd name="adj1" fmla="val 8333"/>
                        <a:gd name="adj2" fmla="val 50816"/>
                      </a:avLst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Conector reto 45">
              <a:extLst>
                <a:ext uri="{FF2B5EF4-FFF2-40B4-BE49-F238E27FC236}">
                  <a16:creationId xmlns:a16="http://schemas.microsoft.com/office/drawing/2014/main" id="{4B5E8AAE-DC9F-48A2-87E5-B9F063C5B1DD}"/>
                </a:ext>
              </a:extLst>
            </p:cNvPr>
            <p:cNvCxnSpPr/>
            <p:nvPr/>
          </p:nvCxnSpPr>
          <p:spPr>
            <a:xfrm flipH="1">
              <a:off x="7144359" y="-311113"/>
              <a:ext cx="219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to 47">
              <a:extLst>
                <a:ext uri="{FF2B5EF4-FFF2-40B4-BE49-F238E27FC236}">
                  <a16:creationId xmlns:a16="http://schemas.microsoft.com/office/drawing/2014/main" id="{F14FE62E-2F37-4597-B834-38B28B4A4AC8}"/>
                </a:ext>
              </a:extLst>
            </p:cNvPr>
            <p:cNvCxnSpPr/>
            <p:nvPr/>
          </p:nvCxnSpPr>
          <p:spPr>
            <a:xfrm flipH="1">
              <a:off x="7153151" y="742670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to 48">
              <a:extLst>
                <a:ext uri="{FF2B5EF4-FFF2-40B4-BE49-F238E27FC236}">
                  <a16:creationId xmlns:a16="http://schemas.microsoft.com/office/drawing/2014/main" id="{00FDC40C-A2CB-4715-87BF-7D865091505E}"/>
                </a:ext>
              </a:extLst>
            </p:cNvPr>
            <p:cNvCxnSpPr/>
            <p:nvPr/>
          </p:nvCxnSpPr>
          <p:spPr>
            <a:xfrm flipH="1">
              <a:off x="7153151" y="406030"/>
              <a:ext cx="25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to 49">
              <a:extLst>
                <a:ext uri="{FF2B5EF4-FFF2-40B4-BE49-F238E27FC236}">
                  <a16:creationId xmlns:a16="http://schemas.microsoft.com/office/drawing/2014/main" id="{2B996DA1-130D-48CE-A022-4640D9878CC0}"/>
                </a:ext>
              </a:extLst>
            </p:cNvPr>
            <p:cNvCxnSpPr/>
            <p:nvPr/>
          </p:nvCxnSpPr>
          <p:spPr>
            <a:xfrm flipH="1">
              <a:off x="7139083" y="61461"/>
              <a:ext cx="144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CaixaDeTexto 78">
              <a:extLst>
                <a:ext uri="{FF2B5EF4-FFF2-40B4-BE49-F238E27FC236}">
                  <a16:creationId xmlns:a16="http://schemas.microsoft.com/office/drawing/2014/main" id="{F8E37A61-A61C-4A60-8F0D-85B14D977578}"/>
                </a:ext>
              </a:extLst>
            </p:cNvPr>
            <p:cNvSpPr txBox="1"/>
            <p:nvPr/>
          </p:nvSpPr>
          <p:spPr>
            <a:xfrm>
              <a:off x="10066421" y="662357"/>
              <a:ext cx="353192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Biodisponibilidade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biodisponibilidade</a:t>
              </a:r>
              <a:b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relativa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bioequivalência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" name="CaixaDeTexto 79">
              <a:extLst>
                <a:ext uri="{FF2B5EF4-FFF2-40B4-BE49-F238E27FC236}">
                  <a16:creationId xmlns:a16="http://schemas.microsoft.com/office/drawing/2014/main" id="{2A76AA04-4045-4B8C-93C3-8A10BE7CB27A}"/>
                </a:ext>
              </a:extLst>
            </p:cNvPr>
            <p:cNvSpPr txBox="1"/>
            <p:nvPr/>
          </p:nvSpPr>
          <p:spPr>
            <a:xfrm>
              <a:off x="10066421" y="1293853"/>
              <a:ext cx="33152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Sistemas de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liberação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fármacos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" name="CaixaDeTexto 80">
              <a:extLst>
                <a:ext uri="{FF2B5EF4-FFF2-40B4-BE49-F238E27FC236}">
                  <a16:creationId xmlns:a16="http://schemas.microsoft.com/office/drawing/2014/main" id="{B5D952D9-AFE3-4DAF-BF2C-0B94AA32F2CC}"/>
                </a:ext>
              </a:extLst>
            </p:cNvPr>
            <p:cNvSpPr txBox="1"/>
            <p:nvPr/>
          </p:nvSpPr>
          <p:spPr>
            <a:xfrm>
              <a:off x="10066421" y="1614645"/>
              <a:ext cx="35850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Aspectos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biofarmacêuticos da via oral</a:t>
              </a:r>
            </a:p>
          </p:txBody>
        </p:sp>
        <p:sp>
          <p:nvSpPr>
            <p:cNvPr id="82" name="CaixaDeTexto 81">
              <a:extLst>
                <a:ext uri="{FF2B5EF4-FFF2-40B4-BE49-F238E27FC236}">
                  <a16:creationId xmlns:a16="http://schemas.microsoft.com/office/drawing/2014/main" id="{DCCC82C6-652E-4F60-9A84-30E56B631311}"/>
                </a:ext>
              </a:extLst>
            </p:cNvPr>
            <p:cNvSpPr txBox="1"/>
            <p:nvPr/>
          </p:nvSpPr>
          <p:spPr>
            <a:xfrm>
              <a:off x="10066421" y="1950756"/>
              <a:ext cx="38438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Sistema de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classificação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biofarmacêutica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CaixaDeTexto 82">
              <a:extLst>
                <a:ext uri="{FF2B5EF4-FFF2-40B4-BE49-F238E27FC236}">
                  <a16:creationId xmlns:a16="http://schemas.microsoft.com/office/drawing/2014/main" id="{BC9A6959-4B21-486C-9706-66510095AD26}"/>
                </a:ext>
              </a:extLst>
            </p:cNvPr>
            <p:cNvSpPr txBox="1"/>
            <p:nvPr/>
          </p:nvSpPr>
          <p:spPr>
            <a:xfrm>
              <a:off x="10080935" y="2300638"/>
              <a:ext cx="39850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Dissolução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equivalência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permeabilidade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" name="Chave Esquerda 83">
              <a:extLst>
                <a:ext uri="{FF2B5EF4-FFF2-40B4-BE49-F238E27FC236}">
                  <a16:creationId xmlns:a16="http://schemas.microsoft.com/office/drawing/2014/main" id="{86E1D6A2-0575-476C-80B6-34F8B07D70BD}"/>
                </a:ext>
              </a:extLst>
            </p:cNvPr>
            <p:cNvSpPr/>
            <p:nvPr/>
          </p:nvSpPr>
          <p:spPr>
            <a:xfrm>
              <a:off x="10087003" y="1240654"/>
              <a:ext cx="45719" cy="1368000"/>
            </a:xfrm>
            <a:custGeom>
              <a:avLst/>
              <a:gdLst>
                <a:gd name="connsiteX0" fmla="*/ 45719 w 45719"/>
                <a:gd name="connsiteY0" fmla="*/ 1368000 h 1368000"/>
                <a:gd name="connsiteX1" fmla="*/ 22859 w 45719"/>
                <a:gd name="connsiteY1" fmla="*/ 1364190 h 1368000"/>
                <a:gd name="connsiteX2" fmla="*/ 22860 w 45719"/>
                <a:gd name="connsiteY2" fmla="*/ 698973 h 1368000"/>
                <a:gd name="connsiteX3" fmla="*/ 0 w 45719"/>
                <a:gd name="connsiteY3" fmla="*/ 695163 h 1368000"/>
                <a:gd name="connsiteX4" fmla="*/ 22860 w 45719"/>
                <a:gd name="connsiteY4" fmla="*/ 691353 h 1368000"/>
                <a:gd name="connsiteX5" fmla="*/ 22860 w 45719"/>
                <a:gd name="connsiteY5" fmla="*/ 333831 h 1368000"/>
                <a:gd name="connsiteX6" fmla="*/ 22860 w 45719"/>
                <a:gd name="connsiteY6" fmla="*/ 3810 h 1368000"/>
                <a:gd name="connsiteX7" fmla="*/ 45720 w 45719"/>
                <a:gd name="connsiteY7" fmla="*/ 0 h 1368000"/>
                <a:gd name="connsiteX8" fmla="*/ 45719 w 45719"/>
                <a:gd name="connsiteY8" fmla="*/ 1368000 h 1368000"/>
                <a:gd name="connsiteX0" fmla="*/ 45719 w 45719"/>
                <a:gd name="connsiteY0" fmla="*/ 1368000 h 1368000"/>
                <a:gd name="connsiteX1" fmla="*/ 22859 w 45719"/>
                <a:gd name="connsiteY1" fmla="*/ 1364190 h 1368000"/>
                <a:gd name="connsiteX2" fmla="*/ 22860 w 45719"/>
                <a:gd name="connsiteY2" fmla="*/ 698973 h 1368000"/>
                <a:gd name="connsiteX3" fmla="*/ 0 w 45719"/>
                <a:gd name="connsiteY3" fmla="*/ 695163 h 1368000"/>
                <a:gd name="connsiteX4" fmla="*/ 22860 w 45719"/>
                <a:gd name="connsiteY4" fmla="*/ 691353 h 1368000"/>
                <a:gd name="connsiteX5" fmla="*/ 22860 w 45719"/>
                <a:gd name="connsiteY5" fmla="*/ 333831 h 1368000"/>
                <a:gd name="connsiteX6" fmla="*/ 22860 w 45719"/>
                <a:gd name="connsiteY6" fmla="*/ 3810 h 1368000"/>
                <a:gd name="connsiteX7" fmla="*/ 45720 w 45719"/>
                <a:gd name="connsiteY7" fmla="*/ 0 h 13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19" h="1368000" stroke="0" extrusionOk="0">
                  <a:moveTo>
                    <a:pt x="45719" y="1368000"/>
                  </a:moveTo>
                  <a:cubicBezTo>
                    <a:pt x="32785" y="1368201"/>
                    <a:pt x="22652" y="1366203"/>
                    <a:pt x="22859" y="1364190"/>
                  </a:cubicBezTo>
                  <a:cubicBezTo>
                    <a:pt x="24679" y="1086978"/>
                    <a:pt x="43824" y="869255"/>
                    <a:pt x="22860" y="698973"/>
                  </a:cubicBezTo>
                  <a:cubicBezTo>
                    <a:pt x="23256" y="694277"/>
                    <a:pt x="12483" y="694385"/>
                    <a:pt x="0" y="695163"/>
                  </a:cubicBezTo>
                  <a:cubicBezTo>
                    <a:pt x="12663" y="695251"/>
                    <a:pt x="22763" y="693468"/>
                    <a:pt x="22860" y="691353"/>
                  </a:cubicBezTo>
                  <a:cubicBezTo>
                    <a:pt x="16694" y="561941"/>
                    <a:pt x="50984" y="428636"/>
                    <a:pt x="22860" y="333831"/>
                  </a:cubicBezTo>
                  <a:cubicBezTo>
                    <a:pt x="-5264" y="239026"/>
                    <a:pt x="49502" y="108649"/>
                    <a:pt x="22860" y="3810"/>
                  </a:cubicBezTo>
                  <a:cubicBezTo>
                    <a:pt x="22325" y="3419"/>
                    <a:pt x="32634" y="-717"/>
                    <a:pt x="45720" y="0"/>
                  </a:cubicBezTo>
                  <a:cubicBezTo>
                    <a:pt x="-61391" y="469796"/>
                    <a:pt x="35682" y="898806"/>
                    <a:pt x="45719" y="1368000"/>
                  </a:cubicBezTo>
                  <a:close/>
                </a:path>
                <a:path w="45719" h="1368000" fill="none" extrusionOk="0">
                  <a:moveTo>
                    <a:pt x="45719" y="1368000"/>
                  </a:moveTo>
                  <a:cubicBezTo>
                    <a:pt x="32718" y="1367617"/>
                    <a:pt x="22699" y="1366595"/>
                    <a:pt x="22859" y="1364190"/>
                  </a:cubicBezTo>
                  <a:cubicBezTo>
                    <a:pt x="76946" y="1129768"/>
                    <a:pt x="14843" y="912554"/>
                    <a:pt x="22860" y="698973"/>
                  </a:cubicBezTo>
                  <a:cubicBezTo>
                    <a:pt x="24972" y="696218"/>
                    <a:pt x="13853" y="695366"/>
                    <a:pt x="0" y="695163"/>
                  </a:cubicBezTo>
                  <a:cubicBezTo>
                    <a:pt x="12609" y="695262"/>
                    <a:pt x="22934" y="693244"/>
                    <a:pt x="22860" y="691353"/>
                  </a:cubicBezTo>
                  <a:cubicBezTo>
                    <a:pt x="-19997" y="527967"/>
                    <a:pt x="57167" y="427005"/>
                    <a:pt x="22860" y="333831"/>
                  </a:cubicBezTo>
                  <a:cubicBezTo>
                    <a:pt x="-11447" y="240657"/>
                    <a:pt x="47429" y="82388"/>
                    <a:pt x="22860" y="3810"/>
                  </a:cubicBezTo>
                  <a:cubicBezTo>
                    <a:pt x="24233" y="-922"/>
                    <a:pt x="32953" y="-1047"/>
                    <a:pt x="45720" y="0"/>
                  </a:cubicBezTo>
                </a:path>
                <a:path w="45719" h="1368000" fill="none" stroke="0" extrusionOk="0">
                  <a:moveTo>
                    <a:pt x="45719" y="1368000"/>
                  </a:moveTo>
                  <a:cubicBezTo>
                    <a:pt x="32986" y="1368159"/>
                    <a:pt x="23110" y="1366182"/>
                    <a:pt x="22859" y="1364190"/>
                  </a:cubicBezTo>
                  <a:cubicBezTo>
                    <a:pt x="-11016" y="1112419"/>
                    <a:pt x="-17225" y="950493"/>
                    <a:pt x="22860" y="698973"/>
                  </a:cubicBezTo>
                  <a:cubicBezTo>
                    <a:pt x="22286" y="697401"/>
                    <a:pt x="12106" y="695216"/>
                    <a:pt x="0" y="695163"/>
                  </a:cubicBezTo>
                  <a:cubicBezTo>
                    <a:pt x="12404" y="695572"/>
                    <a:pt x="22707" y="693535"/>
                    <a:pt x="22860" y="691353"/>
                  </a:cubicBezTo>
                  <a:cubicBezTo>
                    <a:pt x="10834" y="620269"/>
                    <a:pt x="42747" y="445568"/>
                    <a:pt x="22860" y="361332"/>
                  </a:cubicBezTo>
                  <a:cubicBezTo>
                    <a:pt x="2973" y="277096"/>
                    <a:pt x="34099" y="116150"/>
                    <a:pt x="22860" y="3810"/>
                  </a:cubicBezTo>
                  <a:cubicBezTo>
                    <a:pt x="20932" y="2330"/>
                    <a:pt x="32006" y="-881"/>
                    <a:pt x="45720" y="0"/>
                  </a:cubicBezTo>
                </a:path>
              </a:pathLst>
            </a:custGeom>
            <a:ln w="1905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67755779">
                    <a:prstGeom prst="leftBrace">
                      <a:avLst>
                        <a:gd name="adj1" fmla="val 8333"/>
                        <a:gd name="adj2" fmla="val 50816"/>
                      </a:avLst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Conector reto 84">
              <a:extLst>
                <a:ext uri="{FF2B5EF4-FFF2-40B4-BE49-F238E27FC236}">
                  <a16:creationId xmlns:a16="http://schemas.microsoft.com/office/drawing/2014/main" id="{0CED2FD5-90A7-498A-AD8C-7C60C5959D5A}"/>
                </a:ext>
              </a:extLst>
            </p:cNvPr>
            <p:cNvCxnSpPr/>
            <p:nvPr/>
          </p:nvCxnSpPr>
          <p:spPr>
            <a:xfrm flipH="1">
              <a:off x="10109862" y="1237874"/>
              <a:ext cx="345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to 85">
              <a:extLst>
                <a:ext uri="{FF2B5EF4-FFF2-40B4-BE49-F238E27FC236}">
                  <a16:creationId xmlns:a16="http://schemas.microsoft.com/office/drawing/2014/main" id="{6F671B62-E82F-4609-8C6D-C0724A89EDE0}"/>
                </a:ext>
              </a:extLst>
            </p:cNvPr>
            <p:cNvCxnSpPr/>
            <p:nvPr/>
          </p:nvCxnSpPr>
          <p:spPr>
            <a:xfrm flipH="1">
              <a:off x="10118654" y="2610632"/>
              <a:ext cx="381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to 86">
              <a:extLst>
                <a:ext uri="{FF2B5EF4-FFF2-40B4-BE49-F238E27FC236}">
                  <a16:creationId xmlns:a16="http://schemas.microsoft.com/office/drawing/2014/main" id="{DEF61AF4-3788-4136-93B4-FCD5C9A249CA}"/>
                </a:ext>
              </a:extLst>
            </p:cNvPr>
            <p:cNvCxnSpPr/>
            <p:nvPr/>
          </p:nvCxnSpPr>
          <p:spPr>
            <a:xfrm flipH="1">
              <a:off x="10118654" y="2273992"/>
              <a:ext cx="37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to 87">
              <a:extLst>
                <a:ext uri="{FF2B5EF4-FFF2-40B4-BE49-F238E27FC236}">
                  <a16:creationId xmlns:a16="http://schemas.microsoft.com/office/drawing/2014/main" id="{A444B325-59BC-4C13-98D9-3CA5059C1E22}"/>
                </a:ext>
              </a:extLst>
            </p:cNvPr>
            <p:cNvCxnSpPr/>
            <p:nvPr/>
          </p:nvCxnSpPr>
          <p:spPr>
            <a:xfrm flipH="1">
              <a:off x="10104586" y="1929423"/>
              <a:ext cx="345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to 88">
              <a:extLst>
                <a:ext uri="{FF2B5EF4-FFF2-40B4-BE49-F238E27FC236}">
                  <a16:creationId xmlns:a16="http://schemas.microsoft.com/office/drawing/2014/main" id="{33C7067E-6DE2-455D-992E-ABB40913667A}"/>
                </a:ext>
              </a:extLst>
            </p:cNvPr>
            <p:cNvCxnSpPr/>
            <p:nvPr/>
          </p:nvCxnSpPr>
          <p:spPr>
            <a:xfrm flipH="1">
              <a:off x="10118654" y="1592783"/>
              <a:ext cx="316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CaixaDeTexto 100">
              <a:extLst>
                <a:ext uri="{FF2B5EF4-FFF2-40B4-BE49-F238E27FC236}">
                  <a16:creationId xmlns:a16="http://schemas.microsoft.com/office/drawing/2014/main" id="{F936B88B-75CD-4222-948E-6E6545DC8903}"/>
                </a:ext>
              </a:extLst>
            </p:cNvPr>
            <p:cNvSpPr txBox="1"/>
            <p:nvPr/>
          </p:nvSpPr>
          <p:spPr>
            <a:xfrm>
              <a:off x="10594356" y="3391736"/>
              <a:ext cx="28014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CQ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na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indústria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farmacêutica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" name="CaixaDeTexto 103">
              <a:extLst>
                <a:ext uri="{FF2B5EF4-FFF2-40B4-BE49-F238E27FC236}">
                  <a16:creationId xmlns:a16="http://schemas.microsoft.com/office/drawing/2014/main" id="{CC76D41E-7EF7-4B02-ACE0-1880256FD67C}"/>
                </a:ext>
              </a:extLst>
            </p:cNvPr>
            <p:cNvSpPr txBox="1"/>
            <p:nvPr/>
          </p:nvSpPr>
          <p:spPr>
            <a:xfrm>
              <a:off x="10596703" y="3768081"/>
              <a:ext cx="22573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Uniformidade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 doses</a:t>
              </a:r>
            </a:p>
          </p:txBody>
        </p:sp>
        <p:sp>
          <p:nvSpPr>
            <p:cNvPr id="105" name="CaixaDeTexto 104">
              <a:extLst>
                <a:ext uri="{FF2B5EF4-FFF2-40B4-BE49-F238E27FC236}">
                  <a16:creationId xmlns:a16="http://schemas.microsoft.com/office/drawing/2014/main" id="{C1690A02-3645-4650-9A94-2ED963385CE0}"/>
                </a:ext>
              </a:extLst>
            </p:cNvPr>
            <p:cNvSpPr txBox="1"/>
            <p:nvPr/>
          </p:nvSpPr>
          <p:spPr>
            <a:xfrm>
              <a:off x="10596703" y="4089827"/>
              <a:ext cx="24929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Dureza, friabilidade,</a:t>
              </a:r>
              <a:b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desintegração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dissolução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" name="Chave Esquerda 105">
              <a:extLst>
                <a:ext uri="{FF2B5EF4-FFF2-40B4-BE49-F238E27FC236}">
                  <a16:creationId xmlns:a16="http://schemas.microsoft.com/office/drawing/2014/main" id="{F9099022-348A-4FFD-B487-2E22D9C091B8}"/>
                </a:ext>
              </a:extLst>
            </p:cNvPr>
            <p:cNvSpPr/>
            <p:nvPr/>
          </p:nvSpPr>
          <p:spPr>
            <a:xfrm>
              <a:off x="10617285" y="3745549"/>
              <a:ext cx="45719" cy="2952000"/>
            </a:xfrm>
            <a:custGeom>
              <a:avLst/>
              <a:gdLst>
                <a:gd name="connsiteX0" fmla="*/ 45719 w 45719"/>
                <a:gd name="connsiteY0" fmla="*/ 2952000 h 2952000"/>
                <a:gd name="connsiteX1" fmla="*/ 22859 w 45719"/>
                <a:gd name="connsiteY1" fmla="*/ 2948190 h 2952000"/>
                <a:gd name="connsiteX2" fmla="*/ 22860 w 45719"/>
                <a:gd name="connsiteY2" fmla="*/ 1503898 h 2952000"/>
                <a:gd name="connsiteX3" fmla="*/ 0 w 45719"/>
                <a:gd name="connsiteY3" fmla="*/ 1500088 h 2952000"/>
                <a:gd name="connsiteX4" fmla="*/ 22860 w 45719"/>
                <a:gd name="connsiteY4" fmla="*/ 1496278 h 2952000"/>
                <a:gd name="connsiteX5" fmla="*/ 22860 w 45719"/>
                <a:gd name="connsiteY5" fmla="*/ 968939 h 2952000"/>
                <a:gd name="connsiteX6" fmla="*/ 22860 w 45719"/>
                <a:gd name="connsiteY6" fmla="*/ 456525 h 2952000"/>
                <a:gd name="connsiteX7" fmla="*/ 22860 w 45719"/>
                <a:gd name="connsiteY7" fmla="*/ 3810 h 2952000"/>
                <a:gd name="connsiteX8" fmla="*/ 45720 w 45719"/>
                <a:gd name="connsiteY8" fmla="*/ 0 h 2952000"/>
                <a:gd name="connsiteX9" fmla="*/ 45719 w 45719"/>
                <a:gd name="connsiteY9" fmla="*/ 2952000 h 2952000"/>
                <a:gd name="connsiteX0" fmla="*/ 45719 w 45719"/>
                <a:gd name="connsiteY0" fmla="*/ 2952000 h 2952000"/>
                <a:gd name="connsiteX1" fmla="*/ 22859 w 45719"/>
                <a:gd name="connsiteY1" fmla="*/ 2948190 h 2952000"/>
                <a:gd name="connsiteX2" fmla="*/ 22860 w 45719"/>
                <a:gd name="connsiteY2" fmla="*/ 1503898 h 2952000"/>
                <a:gd name="connsiteX3" fmla="*/ 0 w 45719"/>
                <a:gd name="connsiteY3" fmla="*/ 1500088 h 2952000"/>
                <a:gd name="connsiteX4" fmla="*/ 22860 w 45719"/>
                <a:gd name="connsiteY4" fmla="*/ 1496278 h 2952000"/>
                <a:gd name="connsiteX5" fmla="*/ 22860 w 45719"/>
                <a:gd name="connsiteY5" fmla="*/ 1013713 h 2952000"/>
                <a:gd name="connsiteX6" fmla="*/ 22860 w 45719"/>
                <a:gd name="connsiteY6" fmla="*/ 531149 h 2952000"/>
                <a:gd name="connsiteX7" fmla="*/ 22860 w 45719"/>
                <a:gd name="connsiteY7" fmla="*/ 3810 h 2952000"/>
                <a:gd name="connsiteX8" fmla="*/ 45720 w 45719"/>
                <a:gd name="connsiteY8" fmla="*/ 0 h 29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719" h="2952000" stroke="0" extrusionOk="0">
                  <a:moveTo>
                    <a:pt x="45719" y="2952000"/>
                  </a:moveTo>
                  <a:cubicBezTo>
                    <a:pt x="32785" y="2952201"/>
                    <a:pt x="22652" y="2950203"/>
                    <a:pt x="22859" y="2948190"/>
                  </a:cubicBezTo>
                  <a:cubicBezTo>
                    <a:pt x="23998" y="2432060"/>
                    <a:pt x="77074" y="1852256"/>
                    <a:pt x="22860" y="1503898"/>
                  </a:cubicBezTo>
                  <a:cubicBezTo>
                    <a:pt x="23256" y="1499202"/>
                    <a:pt x="12483" y="1499310"/>
                    <a:pt x="0" y="1500088"/>
                  </a:cubicBezTo>
                  <a:cubicBezTo>
                    <a:pt x="12663" y="1500176"/>
                    <a:pt x="22763" y="1498393"/>
                    <a:pt x="22860" y="1496278"/>
                  </a:cubicBezTo>
                  <a:cubicBezTo>
                    <a:pt x="-28516" y="1389515"/>
                    <a:pt x="60482" y="1206259"/>
                    <a:pt x="22860" y="968939"/>
                  </a:cubicBezTo>
                  <a:cubicBezTo>
                    <a:pt x="-14762" y="731619"/>
                    <a:pt x="31721" y="648282"/>
                    <a:pt x="22860" y="456525"/>
                  </a:cubicBezTo>
                  <a:cubicBezTo>
                    <a:pt x="13999" y="264768"/>
                    <a:pt x="42154" y="168659"/>
                    <a:pt x="22860" y="3810"/>
                  </a:cubicBezTo>
                  <a:cubicBezTo>
                    <a:pt x="24648" y="853"/>
                    <a:pt x="31470" y="430"/>
                    <a:pt x="45720" y="0"/>
                  </a:cubicBezTo>
                  <a:cubicBezTo>
                    <a:pt x="63244" y="1055446"/>
                    <a:pt x="69532" y="1994487"/>
                    <a:pt x="45719" y="2952000"/>
                  </a:cubicBezTo>
                  <a:close/>
                </a:path>
                <a:path w="45719" h="2952000" fill="none" extrusionOk="0">
                  <a:moveTo>
                    <a:pt x="45719" y="2952000"/>
                  </a:moveTo>
                  <a:cubicBezTo>
                    <a:pt x="32686" y="2951585"/>
                    <a:pt x="23024" y="2950243"/>
                    <a:pt x="22859" y="2948190"/>
                  </a:cubicBezTo>
                  <a:cubicBezTo>
                    <a:pt x="66478" y="2473971"/>
                    <a:pt x="13336" y="2042713"/>
                    <a:pt x="22860" y="1503898"/>
                  </a:cubicBezTo>
                  <a:cubicBezTo>
                    <a:pt x="23282" y="1500575"/>
                    <a:pt x="12322" y="1500228"/>
                    <a:pt x="0" y="1500088"/>
                  </a:cubicBezTo>
                  <a:cubicBezTo>
                    <a:pt x="12512" y="1499956"/>
                    <a:pt x="23008" y="1498413"/>
                    <a:pt x="22860" y="1496278"/>
                  </a:cubicBezTo>
                  <a:cubicBezTo>
                    <a:pt x="3449" y="1366628"/>
                    <a:pt x="23618" y="1216795"/>
                    <a:pt x="22860" y="1013713"/>
                  </a:cubicBezTo>
                  <a:cubicBezTo>
                    <a:pt x="22102" y="810632"/>
                    <a:pt x="76271" y="698387"/>
                    <a:pt x="22860" y="531149"/>
                  </a:cubicBezTo>
                  <a:cubicBezTo>
                    <a:pt x="-30551" y="363911"/>
                    <a:pt x="58441" y="209143"/>
                    <a:pt x="22860" y="3810"/>
                  </a:cubicBezTo>
                  <a:cubicBezTo>
                    <a:pt x="22712" y="1887"/>
                    <a:pt x="34376" y="1718"/>
                    <a:pt x="45720" y="0"/>
                  </a:cubicBezTo>
                </a:path>
                <a:path w="45719" h="2952000" fill="none" stroke="0" extrusionOk="0">
                  <a:moveTo>
                    <a:pt x="45719" y="2952000"/>
                  </a:moveTo>
                  <a:cubicBezTo>
                    <a:pt x="32902" y="2951569"/>
                    <a:pt x="22633" y="2950057"/>
                    <a:pt x="22859" y="2948190"/>
                  </a:cubicBezTo>
                  <a:cubicBezTo>
                    <a:pt x="-11802" y="2431331"/>
                    <a:pt x="38082" y="2012341"/>
                    <a:pt x="22860" y="1503898"/>
                  </a:cubicBezTo>
                  <a:cubicBezTo>
                    <a:pt x="22873" y="1502261"/>
                    <a:pt x="10798" y="1498181"/>
                    <a:pt x="0" y="1500088"/>
                  </a:cubicBezTo>
                  <a:cubicBezTo>
                    <a:pt x="12438" y="1499742"/>
                    <a:pt x="22621" y="1498206"/>
                    <a:pt x="22860" y="1496278"/>
                  </a:cubicBezTo>
                  <a:cubicBezTo>
                    <a:pt x="-14272" y="1341756"/>
                    <a:pt x="25115" y="1228612"/>
                    <a:pt x="22860" y="1028638"/>
                  </a:cubicBezTo>
                  <a:cubicBezTo>
                    <a:pt x="20605" y="828664"/>
                    <a:pt x="43642" y="666653"/>
                    <a:pt x="22860" y="560998"/>
                  </a:cubicBezTo>
                  <a:cubicBezTo>
                    <a:pt x="2078" y="455343"/>
                    <a:pt x="89074" y="281738"/>
                    <a:pt x="22860" y="3810"/>
                  </a:cubicBezTo>
                  <a:cubicBezTo>
                    <a:pt x="22304" y="2755"/>
                    <a:pt x="34052" y="-225"/>
                    <a:pt x="45720" y="0"/>
                  </a:cubicBezTo>
                </a:path>
              </a:pathLst>
            </a:custGeom>
            <a:ln w="1905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67755779">
                    <a:prstGeom prst="leftBrace">
                      <a:avLst>
                        <a:gd name="adj1" fmla="val 8333"/>
                        <a:gd name="adj2" fmla="val 50816"/>
                      </a:avLst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Conector reto 106">
              <a:extLst>
                <a:ext uri="{FF2B5EF4-FFF2-40B4-BE49-F238E27FC236}">
                  <a16:creationId xmlns:a16="http://schemas.microsoft.com/office/drawing/2014/main" id="{4AFBE23B-9ABF-49C1-A578-AE540E7A8BEE}"/>
                </a:ext>
              </a:extLst>
            </p:cNvPr>
            <p:cNvCxnSpPr/>
            <p:nvPr/>
          </p:nvCxnSpPr>
          <p:spPr>
            <a:xfrm flipH="1">
              <a:off x="10640144" y="3719289"/>
              <a:ext cx="266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to 107">
              <a:extLst>
                <a:ext uri="{FF2B5EF4-FFF2-40B4-BE49-F238E27FC236}">
                  <a16:creationId xmlns:a16="http://schemas.microsoft.com/office/drawing/2014/main" id="{D2C47BCB-C288-42C9-9402-BBCAB1F3211E}"/>
                </a:ext>
              </a:extLst>
            </p:cNvPr>
            <p:cNvCxnSpPr/>
            <p:nvPr/>
          </p:nvCxnSpPr>
          <p:spPr>
            <a:xfrm flipH="1">
              <a:off x="10634868" y="4638975"/>
              <a:ext cx="248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to 108">
              <a:extLst>
                <a:ext uri="{FF2B5EF4-FFF2-40B4-BE49-F238E27FC236}">
                  <a16:creationId xmlns:a16="http://schemas.microsoft.com/office/drawing/2014/main" id="{CE4EC90A-EB14-43D0-968A-178A92C00300}"/>
                </a:ext>
              </a:extLst>
            </p:cNvPr>
            <p:cNvCxnSpPr/>
            <p:nvPr/>
          </p:nvCxnSpPr>
          <p:spPr>
            <a:xfrm flipH="1">
              <a:off x="10648936" y="4091317"/>
              <a:ext cx="216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CaixaDeTexto 111">
              <a:extLst>
                <a:ext uri="{FF2B5EF4-FFF2-40B4-BE49-F238E27FC236}">
                  <a16:creationId xmlns:a16="http://schemas.microsoft.com/office/drawing/2014/main" id="{834D5655-3944-43E2-A939-74DEB03B378D}"/>
                </a:ext>
              </a:extLst>
            </p:cNvPr>
            <p:cNvSpPr txBox="1"/>
            <p:nvPr/>
          </p:nvSpPr>
          <p:spPr>
            <a:xfrm>
              <a:off x="10594356" y="4664260"/>
              <a:ext cx="14619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Granulometria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13" name="Conector reto 112">
              <a:extLst>
                <a:ext uri="{FF2B5EF4-FFF2-40B4-BE49-F238E27FC236}">
                  <a16:creationId xmlns:a16="http://schemas.microsoft.com/office/drawing/2014/main" id="{A0440EF6-F0E7-4620-AF7D-B8F89D3BECB5}"/>
                </a:ext>
              </a:extLst>
            </p:cNvPr>
            <p:cNvCxnSpPr/>
            <p:nvPr/>
          </p:nvCxnSpPr>
          <p:spPr>
            <a:xfrm flipH="1">
              <a:off x="10646589" y="4974254"/>
              <a:ext cx="136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CaixaDeTexto 117">
              <a:extLst>
                <a:ext uri="{FF2B5EF4-FFF2-40B4-BE49-F238E27FC236}">
                  <a16:creationId xmlns:a16="http://schemas.microsoft.com/office/drawing/2014/main" id="{D85E8B79-7173-4035-A36E-6623FD5C8CDD}"/>
                </a:ext>
              </a:extLst>
            </p:cNvPr>
            <p:cNvSpPr txBox="1"/>
            <p:nvPr/>
          </p:nvSpPr>
          <p:spPr>
            <a:xfrm>
              <a:off x="10592009" y="5010613"/>
              <a:ext cx="29442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Cromatografia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espectrocopia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9" name="CaixaDeTexto 118">
              <a:extLst>
                <a:ext uri="{FF2B5EF4-FFF2-40B4-BE49-F238E27FC236}">
                  <a16:creationId xmlns:a16="http://schemas.microsoft.com/office/drawing/2014/main" id="{BE4A01DE-F72A-4AE5-A4D7-6947DA498DB0}"/>
                </a:ext>
              </a:extLst>
            </p:cNvPr>
            <p:cNvSpPr txBox="1"/>
            <p:nvPr/>
          </p:nvSpPr>
          <p:spPr>
            <a:xfrm>
              <a:off x="10594356" y="5375095"/>
              <a:ext cx="35716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Desenvolvimento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método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analítico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20" name="Conector reto 119">
              <a:extLst>
                <a:ext uri="{FF2B5EF4-FFF2-40B4-BE49-F238E27FC236}">
                  <a16:creationId xmlns:a16="http://schemas.microsoft.com/office/drawing/2014/main" id="{379CEE4A-5624-49FD-AF22-7ADCE20BDF0C}"/>
                </a:ext>
              </a:extLst>
            </p:cNvPr>
            <p:cNvCxnSpPr/>
            <p:nvPr/>
          </p:nvCxnSpPr>
          <p:spPr>
            <a:xfrm flipH="1">
              <a:off x="10637797" y="5319116"/>
              <a:ext cx="136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ector reto 120">
              <a:extLst>
                <a:ext uri="{FF2B5EF4-FFF2-40B4-BE49-F238E27FC236}">
                  <a16:creationId xmlns:a16="http://schemas.microsoft.com/office/drawing/2014/main" id="{98A79677-868D-4476-939A-7FFFF797D3CC}"/>
                </a:ext>
              </a:extLst>
            </p:cNvPr>
            <p:cNvCxnSpPr/>
            <p:nvPr/>
          </p:nvCxnSpPr>
          <p:spPr>
            <a:xfrm flipH="1">
              <a:off x="10646589" y="5674025"/>
              <a:ext cx="345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CaixaDeTexto 121">
              <a:extLst>
                <a:ext uri="{FF2B5EF4-FFF2-40B4-BE49-F238E27FC236}">
                  <a16:creationId xmlns:a16="http://schemas.microsoft.com/office/drawing/2014/main" id="{EAD51119-8D98-46AA-9387-1B5C6B7B6BF4}"/>
                </a:ext>
              </a:extLst>
            </p:cNvPr>
            <p:cNvSpPr txBox="1"/>
            <p:nvPr/>
          </p:nvSpPr>
          <p:spPr>
            <a:xfrm>
              <a:off x="10594356" y="6404291"/>
              <a:ext cx="23033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Controle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microbiológico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23" name="Conector reto 122">
              <a:extLst>
                <a:ext uri="{FF2B5EF4-FFF2-40B4-BE49-F238E27FC236}">
                  <a16:creationId xmlns:a16="http://schemas.microsoft.com/office/drawing/2014/main" id="{BB332518-B859-46BB-8D1E-652CF1CD1A57}"/>
                </a:ext>
              </a:extLst>
            </p:cNvPr>
            <p:cNvCxnSpPr/>
            <p:nvPr/>
          </p:nvCxnSpPr>
          <p:spPr>
            <a:xfrm flipH="1">
              <a:off x="10646589" y="6703221"/>
              <a:ext cx="226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CaixaDeTexto 123">
              <a:extLst>
                <a:ext uri="{FF2B5EF4-FFF2-40B4-BE49-F238E27FC236}">
                  <a16:creationId xmlns:a16="http://schemas.microsoft.com/office/drawing/2014/main" id="{AAB8CD9D-2442-4C4B-997A-75725DBB7F3E}"/>
                </a:ext>
              </a:extLst>
            </p:cNvPr>
            <p:cNvSpPr txBox="1"/>
            <p:nvPr/>
          </p:nvSpPr>
          <p:spPr>
            <a:xfrm>
              <a:off x="547330" y="6707417"/>
              <a:ext cx="208505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Polimorfismo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sólidos</a:t>
              </a:r>
              <a:b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cristalinos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amorfos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6" name="CaixaDeTexto 125">
              <a:extLst>
                <a:ext uri="{FF2B5EF4-FFF2-40B4-BE49-F238E27FC236}">
                  <a16:creationId xmlns:a16="http://schemas.microsoft.com/office/drawing/2014/main" id="{BCBC5A66-347D-43F4-9967-E3532DA0707E}"/>
                </a:ext>
              </a:extLst>
            </p:cNvPr>
            <p:cNvSpPr txBox="1"/>
            <p:nvPr/>
          </p:nvSpPr>
          <p:spPr>
            <a:xfrm>
              <a:off x="-1179954" y="7301080"/>
              <a:ext cx="38269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Impacto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em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propriedades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farmacêuticas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7" name="CaixaDeTexto 126">
              <a:extLst>
                <a:ext uri="{FF2B5EF4-FFF2-40B4-BE49-F238E27FC236}">
                  <a16:creationId xmlns:a16="http://schemas.microsoft.com/office/drawing/2014/main" id="{51E47297-CC51-4EB6-ACE6-2175A0320012}"/>
                </a:ext>
              </a:extLst>
            </p:cNvPr>
            <p:cNvSpPr txBox="1"/>
            <p:nvPr/>
          </p:nvSpPr>
          <p:spPr>
            <a:xfrm>
              <a:off x="-5977" y="7635388"/>
              <a:ext cx="2698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Difração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raios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X,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análise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b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térmica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infravermelho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8" name="CaixaDeTexto 127">
              <a:extLst>
                <a:ext uri="{FF2B5EF4-FFF2-40B4-BE49-F238E27FC236}">
                  <a16:creationId xmlns:a16="http://schemas.microsoft.com/office/drawing/2014/main" id="{FD4DDAD6-7BC6-4109-A879-1E516FD252E0}"/>
                </a:ext>
              </a:extLst>
            </p:cNvPr>
            <p:cNvSpPr txBox="1"/>
            <p:nvPr/>
          </p:nvSpPr>
          <p:spPr>
            <a:xfrm>
              <a:off x="-778162" y="8211700"/>
              <a:ext cx="34326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Tamanho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partícula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microscopia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9" name="Chave Esquerda 128">
              <a:extLst>
                <a:ext uri="{FF2B5EF4-FFF2-40B4-BE49-F238E27FC236}">
                  <a16:creationId xmlns:a16="http://schemas.microsoft.com/office/drawing/2014/main" id="{B38A677E-E94E-4093-9C03-8EB24A422ED8}"/>
                </a:ext>
              </a:extLst>
            </p:cNvPr>
            <p:cNvSpPr/>
            <p:nvPr/>
          </p:nvSpPr>
          <p:spPr>
            <a:xfrm flipH="1">
              <a:off x="2572856" y="7281487"/>
              <a:ext cx="45719" cy="1260000"/>
            </a:xfrm>
            <a:custGeom>
              <a:avLst/>
              <a:gdLst>
                <a:gd name="connsiteX0" fmla="*/ 45719 w 45719"/>
                <a:gd name="connsiteY0" fmla="*/ 1260000 h 1260000"/>
                <a:gd name="connsiteX1" fmla="*/ 22859 w 45719"/>
                <a:gd name="connsiteY1" fmla="*/ 1256190 h 1260000"/>
                <a:gd name="connsiteX2" fmla="*/ 22860 w 45719"/>
                <a:gd name="connsiteY2" fmla="*/ 644091 h 1260000"/>
                <a:gd name="connsiteX3" fmla="*/ 0 w 45719"/>
                <a:gd name="connsiteY3" fmla="*/ 640281 h 1260000"/>
                <a:gd name="connsiteX4" fmla="*/ 22860 w 45719"/>
                <a:gd name="connsiteY4" fmla="*/ 636471 h 1260000"/>
                <a:gd name="connsiteX5" fmla="*/ 22860 w 45719"/>
                <a:gd name="connsiteY5" fmla="*/ 307487 h 1260000"/>
                <a:gd name="connsiteX6" fmla="*/ 22860 w 45719"/>
                <a:gd name="connsiteY6" fmla="*/ 3810 h 1260000"/>
                <a:gd name="connsiteX7" fmla="*/ 45720 w 45719"/>
                <a:gd name="connsiteY7" fmla="*/ 0 h 1260000"/>
                <a:gd name="connsiteX8" fmla="*/ 45719 w 45719"/>
                <a:gd name="connsiteY8" fmla="*/ 1260000 h 1260000"/>
                <a:gd name="connsiteX0" fmla="*/ 45719 w 45719"/>
                <a:gd name="connsiteY0" fmla="*/ 1260000 h 1260000"/>
                <a:gd name="connsiteX1" fmla="*/ 22859 w 45719"/>
                <a:gd name="connsiteY1" fmla="*/ 1256190 h 1260000"/>
                <a:gd name="connsiteX2" fmla="*/ 22860 w 45719"/>
                <a:gd name="connsiteY2" fmla="*/ 644091 h 1260000"/>
                <a:gd name="connsiteX3" fmla="*/ 0 w 45719"/>
                <a:gd name="connsiteY3" fmla="*/ 640281 h 1260000"/>
                <a:gd name="connsiteX4" fmla="*/ 22860 w 45719"/>
                <a:gd name="connsiteY4" fmla="*/ 636471 h 1260000"/>
                <a:gd name="connsiteX5" fmla="*/ 22860 w 45719"/>
                <a:gd name="connsiteY5" fmla="*/ 307487 h 1260000"/>
                <a:gd name="connsiteX6" fmla="*/ 22860 w 45719"/>
                <a:gd name="connsiteY6" fmla="*/ 3810 h 1260000"/>
                <a:gd name="connsiteX7" fmla="*/ 45720 w 45719"/>
                <a:gd name="connsiteY7" fmla="*/ 0 h 12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19" h="1260000" stroke="0" extrusionOk="0">
                  <a:moveTo>
                    <a:pt x="45719" y="1260000"/>
                  </a:moveTo>
                  <a:cubicBezTo>
                    <a:pt x="32785" y="1260201"/>
                    <a:pt x="22652" y="1258203"/>
                    <a:pt x="22859" y="1256190"/>
                  </a:cubicBezTo>
                  <a:cubicBezTo>
                    <a:pt x="24320" y="1007628"/>
                    <a:pt x="44097" y="795996"/>
                    <a:pt x="22860" y="644091"/>
                  </a:cubicBezTo>
                  <a:cubicBezTo>
                    <a:pt x="23256" y="639395"/>
                    <a:pt x="12483" y="639503"/>
                    <a:pt x="0" y="640281"/>
                  </a:cubicBezTo>
                  <a:cubicBezTo>
                    <a:pt x="12663" y="640369"/>
                    <a:pt x="22763" y="638586"/>
                    <a:pt x="22860" y="636471"/>
                  </a:cubicBezTo>
                  <a:cubicBezTo>
                    <a:pt x="-6055" y="558438"/>
                    <a:pt x="35676" y="463056"/>
                    <a:pt x="22860" y="307487"/>
                  </a:cubicBezTo>
                  <a:cubicBezTo>
                    <a:pt x="10044" y="151918"/>
                    <a:pt x="24188" y="111207"/>
                    <a:pt x="22860" y="3810"/>
                  </a:cubicBezTo>
                  <a:cubicBezTo>
                    <a:pt x="22325" y="3419"/>
                    <a:pt x="32634" y="-717"/>
                    <a:pt x="45720" y="0"/>
                  </a:cubicBezTo>
                  <a:cubicBezTo>
                    <a:pt x="3979" y="425376"/>
                    <a:pt x="36914" y="828425"/>
                    <a:pt x="45719" y="1260000"/>
                  </a:cubicBezTo>
                  <a:close/>
                </a:path>
                <a:path w="45719" h="1260000" fill="none" extrusionOk="0">
                  <a:moveTo>
                    <a:pt x="45719" y="1260000"/>
                  </a:moveTo>
                  <a:cubicBezTo>
                    <a:pt x="32718" y="1259617"/>
                    <a:pt x="22699" y="1258595"/>
                    <a:pt x="22859" y="1256190"/>
                  </a:cubicBezTo>
                  <a:cubicBezTo>
                    <a:pt x="53375" y="1045001"/>
                    <a:pt x="-9135" y="815566"/>
                    <a:pt x="22860" y="644091"/>
                  </a:cubicBezTo>
                  <a:cubicBezTo>
                    <a:pt x="24972" y="641336"/>
                    <a:pt x="13853" y="640484"/>
                    <a:pt x="0" y="640281"/>
                  </a:cubicBezTo>
                  <a:cubicBezTo>
                    <a:pt x="12609" y="640380"/>
                    <a:pt x="22934" y="638362"/>
                    <a:pt x="22860" y="636471"/>
                  </a:cubicBezTo>
                  <a:cubicBezTo>
                    <a:pt x="-4363" y="503283"/>
                    <a:pt x="33853" y="457639"/>
                    <a:pt x="22860" y="307487"/>
                  </a:cubicBezTo>
                  <a:cubicBezTo>
                    <a:pt x="11867" y="157335"/>
                    <a:pt x="52420" y="77191"/>
                    <a:pt x="22860" y="3810"/>
                  </a:cubicBezTo>
                  <a:cubicBezTo>
                    <a:pt x="24233" y="-922"/>
                    <a:pt x="32953" y="-1047"/>
                    <a:pt x="45720" y="0"/>
                  </a:cubicBezTo>
                </a:path>
                <a:path w="45719" h="1260000" fill="none" stroke="0" extrusionOk="0">
                  <a:moveTo>
                    <a:pt x="45719" y="1260000"/>
                  </a:moveTo>
                  <a:cubicBezTo>
                    <a:pt x="32986" y="1260159"/>
                    <a:pt x="23110" y="1258182"/>
                    <a:pt x="22859" y="1256190"/>
                  </a:cubicBezTo>
                  <a:cubicBezTo>
                    <a:pt x="3183" y="1034713"/>
                    <a:pt x="-11818" y="873888"/>
                    <a:pt x="22860" y="644091"/>
                  </a:cubicBezTo>
                  <a:cubicBezTo>
                    <a:pt x="22286" y="642519"/>
                    <a:pt x="12106" y="640334"/>
                    <a:pt x="0" y="640281"/>
                  </a:cubicBezTo>
                  <a:cubicBezTo>
                    <a:pt x="12404" y="640690"/>
                    <a:pt x="22707" y="638653"/>
                    <a:pt x="22860" y="636471"/>
                  </a:cubicBezTo>
                  <a:cubicBezTo>
                    <a:pt x="-2121" y="558715"/>
                    <a:pt x="50850" y="400195"/>
                    <a:pt x="22860" y="332794"/>
                  </a:cubicBezTo>
                  <a:cubicBezTo>
                    <a:pt x="-5130" y="265393"/>
                    <a:pt x="35741" y="101007"/>
                    <a:pt x="22860" y="3810"/>
                  </a:cubicBezTo>
                  <a:cubicBezTo>
                    <a:pt x="20932" y="2330"/>
                    <a:pt x="32006" y="-881"/>
                    <a:pt x="45720" y="0"/>
                  </a:cubicBezTo>
                </a:path>
              </a:pathLst>
            </a:custGeom>
            <a:ln w="1905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67755779">
                    <a:prstGeom prst="leftBrace">
                      <a:avLst>
                        <a:gd name="adj1" fmla="val 8333"/>
                        <a:gd name="adj2" fmla="val 50816"/>
                      </a:avLst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Conector reto 129">
              <a:extLst>
                <a:ext uri="{FF2B5EF4-FFF2-40B4-BE49-F238E27FC236}">
                  <a16:creationId xmlns:a16="http://schemas.microsoft.com/office/drawing/2014/main" id="{0C635C51-4708-4BC2-ABF6-5978CEC58B99}"/>
                </a:ext>
              </a:extLst>
            </p:cNvPr>
            <p:cNvCxnSpPr/>
            <p:nvPr/>
          </p:nvCxnSpPr>
          <p:spPr>
            <a:xfrm flipH="1">
              <a:off x="566859" y="7285022"/>
              <a:ext cx="205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ector reto 130">
              <a:extLst>
                <a:ext uri="{FF2B5EF4-FFF2-40B4-BE49-F238E27FC236}">
                  <a16:creationId xmlns:a16="http://schemas.microsoft.com/office/drawing/2014/main" id="{232ED0FC-6F79-41BA-A77B-7304EFAA2017}"/>
                </a:ext>
              </a:extLst>
            </p:cNvPr>
            <p:cNvCxnSpPr/>
            <p:nvPr/>
          </p:nvCxnSpPr>
          <p:spPr>
            <a:xfrm flipH="1">
              <a:off x="-692841" y="8543480"/>
              <a:ext cx="331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reto 131">
              <a:extLst>
                <a:ext uri="{FF2B5EF4-FFF2-40B4-BE49-F238E27FC236}">
                  <a16:creationId xmlns:a16="http://schemas.microsoft.com/office/drawing/2014/main" id="{E741B8EE-1723-4975-A689-0AF4414972F5}"/>
                </a:ext>
              </a:extLst>
            </p:cNvPr>
            <p:cNvCxnSpPr/>
            <p:nvPr/>
          </p:nvCxnSpPr>
          <p:spPr>
            <a:xfrm flipH="1">
              <a:off x="-44841" y="8187790"/>
              <a:ext cx="266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ctor reto 132">
              <a:extLst>
                <a:ext uri="{FF2B5EF4-FFF2-40B4-BE49-F238E27FC236}">
                  <a16:creationId xmlns:a16="http://schemas.microsoft.com/office/drawing/2014/main" id="{BAD4CA9A-9751-4EE0-A4D1-BB1E1090C671}"/>
                </a:ext>
              </a:extLst>
            </p:cNvPr>
            <p:cNvCxnSpPr/>
            <p:nvPr/>
          </p:nvCxnSpPr>
          <p:spPr>
            <a:xfrm flipH="1">
              <a:off x="-1160841" y="7633671"/>
              <a:ext cx="37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CaixaDeTexto 138">
              <a:extLst>
                <a:ext uri="{FF2B5EF4-FFF2-40B4-BE49-F238E27FC236}">
                  <a16:creationId xmlns:a16="http://schemas.microsoft.com/office/drawing/2014/main" id="{38CB23DB-4991-4B93-A336-F74AC00806DE}"/>
                </a:ext>
              </a:extLst>
            </p:cNvPr>
            <p:cNvSpPr txBox="1"/>
            <p:nvPr/>
          </p:nvSpPr>
          <p:spPr>
            <a:xfrm>
              <a:off x="-1474026" y="3714061"/>
              <a:ext cx="8212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Sólidos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0" name="CaixaDeTexto 139">
              <a:extLst>
                <a:ext uri="{FF2B5EF4-FFF2-40B4-BE49-F238E27FC236}">
                  <a16:creationId xmlns:a16="http://schemas.microsoft.com/office/drawing/2014/main" id="{978A512A-9A56-43A0-83E8-6BE439E131F3}"/>
                </a:ext>
              </a:extLst>
            </p:cNvPr>
            <p:cNvSpPr txBox="1"/>
            <p:nvPr/>
          </p:nvSpPr>
          <p:spPr>
            <a:xfrm>
              <a:off x="-1984166" y="4102405"/>
              <a:ext cx="13313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Semissólidos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1" name="CaixaDeTexto 140">
              <a:extLst>
                <a:ext uri="{FF2B5EF4-FFF2-40B4-BE49-F238E27FC236}">
                  <a16:creationId xmlns:a16="http://schemas.microsoft.com/office/drawing/2014/main" id="{09736760-8BE5-4868-8D68-D56F1FC62C7B}"/>
                </a:ext>
              </a:extLst>
            </p:cNvPr>
            <p:cNvSpPr txBox="1"/>
            <p:nvPr/>
          </p:nvSpPr>
          <p:spPr>
            <a:xfrm>
              <a:off x="-2661659" y="4460892"/>
              <a:ext cx="20088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Líquidos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injetáveis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2" name="CaixaDeTexto 141">
              <a:extLst>
                <a:ext uri="{FF2B5EF4-FFF2-40B4-BE49-F238E27FC236}">
                  <a16:creationId xmlns:a16="http://schemas.microsoft.com/office/drawing/2014/main" id="{479C8C71-6332-4818-8E59-092EAB4BF60F}"/>
                </a:ext>
              </a:extLst>
            </p:cNvPr>
            <p:cNvSpPr txBox="1"/>
            <p:nvPr/>
          </p:nvSpPr>
          <p:spPr>
            <a:xfrm>
              <a:off x="-1916648" y="4814250"/>
              <a:ext cx="12638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Estabilidade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3" name="CaixaDeTexto 142">
              <a:extLst>
                <a:ext uri="{FF2B5EF4-FFF2-40B4-BE49-F238E27FC236}">
                  <a16:creationId xmlns:a16="http://schemas.microsoft.com/office/drawing/2014/main" id="{02F3C6E6-923E-4277-AA32-7AA88DBE82A6}"/>
                </a:ext>
              </a:extLst>
            </p:cNvPr>
            <p:cNvSpPr txBox="1"/>
            <p:nvPr/>
          </p:nvSpPr>
          <p:spPr>
            <a:xfrm>
              <a:off x="-1895424" y="5181012"/>
              <a:ext cx="12426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Embalagem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4" name="Chave Esquerda 143">
              <a:extLst>
                <a:ext uri="{FF2B5EF4-FFF2-40B4-BE49-F238E27FC236}">
                  <a16:creationId xmlns:a16="http://schemas.microsoft.com/office/drawing/2014/main" id="{CA1318D3-392D-402A-A014-48DC2F46091B}"/>
                </a:ext>
              </a:extLst>
            </p:cNvPr>
            <p:cNvSpPr/>
            <p:nvPr/>
          </p:nvSpPr>
          <p:spPr>
            <a:xfrm flipH="1">
              <a:off x="-716009" y="4098399"/>
              <a:ext cx="45719" cy="2124000"/>
            </a:xfrm>
            <a:custGeom>
              <a:avLst/>
              <a:gdLst>
                <a:gd name="connsiteX0" fmla="*/ 45719 w 45719"/>
                <a:gd name="connsiteY0" fmla="*/ 2124000 h 2124000"/>
                <a:gd name="connsiteX1" fmla="*/ 22859 w 45719"/>
                <a:gd name="connsiteY1" fmla="*/ 2120190 h 2124000"/>
                <a:gd name="connsiteX2" fmla="*/ 22860 w 45719"/>
                <a:gd name="connsiteY2" fmla="*/ 1083142 h 2124000"/>
                <a:gd name="connsiteX3" fmla="*/ 0 w 45719"/>
                <a:gd name="connsiteY3" fmla="*/ 1079332 h 2124000"/>
                <a:gd name="connsiteX4" fmla="*/ 22860 w 45719"/>
                <a:gd name="connsiteY4" fmla="*/ 1075522 h 2124000"/>
                <a:gd name="connsiteX5" fmla="*/ 22860 w 45719"/>
                <a:gd name="connsiteY5" fmla="*/ 518232 h 2124000"/>
                <a:gd name="connsiteX6" fmla="*/ 22860 w 45719"/>
                <a:gd name="connsiteY6" fmla="*/ 3810 h 2124000"/>
                <a:gd name="connsiteX7" fmla="*/ 45720 w 45719"/>
                <a:gd name="connsiteY7" fmla="*/ 0 h 2124000"/>
                <a:gd name="connsiteX8" fmla="*/ 45719 w 45719"/>
                <a:gd name="connsiteY8" fmla="*/ 2124000 h 2124000"/>
                <a:gd name="connsiteX0" fmla="*/ 45719 w 45719"/>
                <a:gd name="connsiteY0" fmla="*/ 2124000 h 2124000"/>
                <a:gd name="connsiteX1" fmla="*/ 22859 w 45719"/>
                <a:gd name="connsiteY1" fmla="*/ 2120190 h 2124000"/>
                <a:gd name="connsiteX2" fmla="*/ 22860 w 45719"/>
                <a:gd name="connsiteY2" fmla="*/ 1083142 h 2124000"/>
                <a:gd name="connsiteX3" fmla="*/ 0 w 45719"/>
                <a:gd name="connsiteY3" fmla="*/ 1079332 h 2124000"/>
                <a:gd name="connsiteX4" fmla="*/ 22860 w 45719"/>
                <a:gd name="connsiteY4" fmla="*/ 1075522 h 2124000"/>
                <a:gd name="connsiteX5" fmla="*/ 22860 w 45719"/>
                <a:gd name="connsiteY5" fmla="*/ 518232 h 2124000"/>
                <a:gd name="connsiteX6" fmla="*/ 22860 w 45719"/>
                <a:gd name="connsiteY6" fmla="*/ 3810 h 2124000"/>
                <a:gd name="connsiteX7" fmla="*/ 45720 w 45719"/>
                <a:gd name="connsiteY7" fmla="*/ 0 h 21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19" h="2124000" stroke="0" extrusionOk="0">
                  <a:moveTo>
                    <a:pt x="45719" y="2124000"/>
                  </a:moveTo>
                  <a:cubicBezTo>
                    <a:pt x="32785" y="2124201"/>
                    <a:pt x="22652" y="2122203"/>
                    <a:pt x="22859" y="2120190"/>
                  </a:cubicBezTo>
                  <a:cubicBezTo>
                    <a:pt x="25099" y="1706227"/>
                    <a:pt x="61602" y="1333729"/>
                    <a:pt x="22860" y="1083142"/>
                  </a:cubicBezTo>
                  <a:cubicBezTo>
                    <a:pt x="23256" y="1078446"/>
                    <a:pt x="12483" y="1078554"/>
                    <a:pt x="0" y="1079332"/>
                  </a:cubicBezTo>
                  <a:cubicBezTo>
                    <a:pt x="12663" y="1079420"/>
                    <a:pt x="22763" y="1077637"/>
                    <a:pt x="22860" y="1075522"/>
                  </a:cubicBezTo>
                  <a:cubicBezTo>
                    <a:pt x="-4568" y="827920"/>
                    <a:pt x="74889" y="694659"/>
                    <a:pt x="22860" y="518232"/>
                  </a:cubicBezTo>
                  <a:cubicBezTo>
                    <a:pt x="-29169" y="341805"/>
                    <a:pt x="79578" y="154242"/>
                    <a:pt x="22860" y="3810"/>
                  </a:cubicBezTo>
                  <a:cubicBezTo>
                    <a:pt x="22325" y="3419"/>
                    <a:pt x="32634" y="-717"/>
                    <a:pt x="45720" y="0"/>
                  </a:cubicBezTo>
                  <a:cubicBezTo>
                    <a:pt x="-139400" y="731843"/>
                    <a:pt x="-19384" y="1330420"/>
                    <a:pt x="45719" y="2124000"/>
                  </a:cubicBezTo>
                  <a:close/>
                </a:path>
                <a:path w="45719" h="2124000" fill="none" extrusionOk="0">
                  <a:moveTo>
                    <a:pt x="45719" y="2124000"/>
                  </a:moveTo>
                  <a:cubicBezTo>
                    <a:pt x="32718" y="2123617"/>
                    <a:pt x="22699" y="2122595"/>
                    <a:pt x="22859" y="2120190"/>
                  </a:cubicBezTo>
                  <a:cubicBezTo>
                    <a:pt x="120300" y="1751657"/>
                    <a:pt x="3364" y="1408986"/>
                    <a:pt x="22860" y="1083142"/>
                  </a:cubicBezTo>
                  <a:cubicBezTo>
                    <a:pt x="24972" y="1080387"/>
                    <a:pt x="13853" y="1079535"/>
                    <a:pt x="0" y="1079332"/>
                  </a:cubicBezTo>
                  <a:cubicBezTo>
                    <a:pt x="12609" y="1079431"/>
                    <a:pt x="22934" y="1077413"/>
                    <a:pt x="22860" y="1075522"/>
                  </a:cubicBezTo>
                  <a:cubicBezTo>
                    <a:pt x="-37217" y="951582"/>
                    <a:pt x="79229" y="719324"/>
                    <a:pt x="22860" y="518232"/>
                  </a:cubicBezTo>
                  <a:cubicBezTo>
                    <a:pt x="-33509" y="317140"/>
                    <a:pt x="53565" y="182050"/>
                    <a:pt x="22860" y="3810"/>
                  </a:cubicBezTo>
                  <a:cubicBezTo>
                    <a:pt x="24233" y="-922"/>
                    <a:pt x="32953" y="-1047"/>
                    <a:pt x="45720" y="0"/>
                  </a:cubicBezTo>
                </a:path>
                <a:path w="45719" h="2124000" fill="none" stroke="0" extrusionOk="0">
                  <a:moveTo>
                    <a:pt x="45719" y="2124000"/>
                  </a:moveTo>
                  <a:cubicBezTo>
                    <a:pt x="32986" y="2124159"/>
                    <a:pt x="23110" y="2122182"/>
                    <a:pt x="22859" y="2120190"/>
                  </a:cubicBezTo>
                  <a:cubicBezTo>
                    <a:pt x="-24974" y="1732100"/>
                    <a:pt x="-25035" y="1464408"/>
                    <a:pt x="22860" y="1083142"/>
                  </a:cubicBezTo>
                  <a:cubicBezTo>
                    <a:pt x="22286" y="1081570"/>
                    <a:pt x="12106" y="1079385"/>
                    <a:pt x="0" y="1079332"/>
                  </a:cubicBezTo>
                  <a:cubicBezTo>
                    <a:pt x="12404" y="1079741"/>
                    <a:pt x="22707" y="1077704"/>
                    <a:pt x="22860" y="1075522"/>
                  </a:cubicBezTo>
                  <a:cubicBezTo>
                    <a:pt x="9333" y="907875"/>
                    <a:pt x="38680" y="692524"/>
                    <a:pt x="22860" y="561100"/>
                  </a:cubicBezTo>
                  <a:cubicBezTo>
                    <a:pt x="7040" y="429676"/>
                    <a:pt x="46671" y="220068"/>
                    <a:pt x="22860" y="3810"/>
                  </a:cubicBezTo>
                  <a:cubicBezTo>
                    <a:pt x="20932" y="2330"/>
                    <a:pt x="32006" y="-881"/>
                    <a:pt x="45720" y="0"/>
                  </a:cubicBezTo>
                </a:path>
              </a:pathLst>
            </a:custGeom>
            <a:ln w="1905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67755779">
                    <a:prstGeom prst="leftBrace">
                      <a:avLst>
                        <a:gd name="adj1" fmla="val 8333"/>
                        <a:gd name="adj2" fmla="val 50816"/>
                      </a:avLst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Conector reto 144">
              <a:extLst>
                <a:ext uri="{FF2B5EF4-FFF2-40B4-BE49-F238E27FC236}">
                  <a16:creationId xmlns:a16="http://schemas.microsoft.com/office/drawing/2014/main" id="{9BB32BD9-863D-49A4-84B0-319FB74B0464}"/>
                </a:ext>
              </a:extLst>
            </p:cNvPr>
            <p:cNvCxnSpPr/>
            <p:nvPr/>
          </p:nvCxnSpPr>
          <p:spPr>
            <a:xfrm flipH="1">
              <a:off x="-1445656" y="4101934"/>
              <a:ext cx="75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ector reto 145">
              <a:extLst>
                <a:ext uri="{FF2B5EF4-FFF2-40B4-BE49-F238E27FC236}">
                  <a16:creationId xmlns:a16="http://schemas.microsoft.com/office/drawing/2014/main" id="{A63043D9-C870-4222-9A95-1EDE37AC0A6D}"/>
                </a:ext>
              </a:extLst>
            </p:cNvPr>
            <p:cNvCxnSpPr/>
            <p:nvPr/>
          </p:nvCxnSpPr>
          <p:spPr>
            <a:xfrm flipH="1">
              <a:off x="-1886206" y="5512792"/>
              <a:ext cx="122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ector reto 146">
              <a:extLst>
                <a:ext uri="{FF2B5EF4-FFF2-40B4-BE49-F238E27FC236}">
                  <a16:creationId xmlns:a16="http://schemas.microsoft.com/office/drawing/2014/main" id="{1B8A74C3-6FC1-4389-9F60-5F65C06FB9EC}"/>
                </a:ext>
              </a:extLst>
            </p:cNvPr>
            <p:cNvCxnSpPr/>
            <p:nvPr/>
          </p:nvCxnSpPr>
          <p:spPr>
            <a:xfrm flipH="1">
              <a:off x="-1904956" y="5157102"/>
              <a:ext cx="122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ector reto 147">
              <a:extLst>
                <a:ext uri="{FF2B5EF4-FFF2-40B4-BE49-F238E27FC236}">
                  <a16:creationId xmlns:a16="http://schemas.microsoft.com/office/drawing/2014/main" id="{B0003D6F-4B5C-4D28-B7A2-72603CE2206E}"/>
                </a:ext>
              </a:extLst>
            </p:cNvPr>
            <p:cNvCxnSpPr/>
            <p:nvPr/>
          </p:nvCxnSpPr>
          <p:spPr>
            <a:xfrm flipH="1">
              <a:off x="-2678056" y="4793483"/>
              <a:ext cx="19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ector reto 148">
              <a:extLst>
                <a:ext uri="{FF2B5EF4-FFF2-40B4-BE49-F238E27FC236}">
                  <a16:creationId xmlns:a16="http://schemas.microsoft.com/office/drawing/2014/main" id="{8547FC2E-679C-4B79-A51A-33E7EE76F386}"/>
                </a:ext>
              </a:extLst>
            </p:cNvPr>
            <p:cNvCxnSpPr/>
            <p:nvPr/>
          </p:nvCxnSpPr>
          <p:spPr>
            <a:xfrm flipH="1">
              <a:off x="-1998556" y="4456843"/>
              <a:ext cx="133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CaixaDeTexto 149">
              <a:extLst>
                <a:ext uri="{FF2B5EF4-FFF2-40B4-BE49-F238E27FC236}">
                  <a16:creationId xmlns:a16="http://schemas.microsoft.com/office/drawing/2014/main" id="{40D7E8A0-BEF6-4F28-9BC1-DED1698F6277}"/>
                </a:ext>
              </a:extLst>
            </p:cNvPr>
            <p:cNvSpPr txBox="1"/>
            <p:nvPr/>
          </p:nvSpPr>
          <p:spPr>
            <a:xfrm>
              <a:off x="-1255389" y="5531651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QbD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51" name="Conector reto 150">
              <a:extLst>
                <a:ext uri="{FF2B5EF4-FFF2-40B4-BE49-F238E27FC236}">
                  <a16:creationId xmlns:a16="http://schemas.microsoft.com/office/drawing/2014/main" id="{6FABA449-B406-40B3-B254-877C46774D32}"/>
                </a:ext>
              </a:extLst>
            </p:cNvPr>
            <p:cNvCxnSpPr/>
            <p:nvPr/>
          </p:nvCxnSpPr>
          <p:spPr>
            <a:xfrm flipH="1">
              <a:off x="-1195606" y="5859852"/>
              <a:ext cx="50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CaixaDeTexto 154">
              <a:extLst>
                <a:ext uri="{FF2B5EF4-FFF2-40B4-BE49-F238E27FC236}">
                  <a16:creationId xmlns:a16="http://schemas.microsoft.com/office/drawing/2014/main" id="{A99669A7-EDFE-48CA-B89E-7748150065F2}"/>
                </a:ext>
              </a:extLst>
            </p:cNvPr>
            <p:cNvSpPr txBox="1"/>
            <p:nvPr/>
          </p:nvSpPr>
          <p:spPr>
            <a:xfrm>
              <a:off x="-2415298" y="1159580"/>
              <a:ext cx="24727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Produção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biofármacos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6" name="CaixaDeTexto 155">
              <a:extLst>
                <a:ext uri="{FF2B5EF4-FFF2-40B4-BE49-F238E27FC236}">
                  <a16:creationId xmlns:a16="http://schemas.microsoft.com/office/drawing/2014/main" id="{075DB9CB-3AB3-482F-835A-61288831F044}"/>
                </a:ext>
              </a:extLst>
            </p:cNvPr>
            <p:cNvSpPr txBox="1"/>
            <p:nvPr/>
          </p:nvSpPr>
          <p:spPr>
            <a:xfrm>
              <a:off x="-3596863" y="1547924"/>
              <a:ext cx="3675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Bioprocessos upstream e downstream</a:t>
              </a:r>
            </a:p>
          </p:txBody>
        </p:sp>
        <p:sp>
          <p:nvSpPr>
            <p:cNvPr id="157" name="CaixaDeTexto 156">
              <a:extLst>
                <a:ext uri="{FF2B5EF4-FFF2-40B4-BE49-F238E27FC236}">
                  <a16:creationId xmlns:a16="http://schemas.microsoft.com/office/drawing/2014/main" id="{D17DD72C-684E-4747-8D72-29663B5AC9EF}"/>
                </a:ext>
              </a:extLst>
            </p:cNvPr>
            <p:cNvSpPr txBox="1"/>
            <p:nvPr/>
          </p:nvSpPr>
          <p:spPr>
            <a:xfrm>
              <a:off x="-3339910" y="1906411"/>
              <a:ext cx="33973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Cadeia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produtiva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fitoterápicos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e</a:t>
              </a:r>
              <a:b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tecnologia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fitofarmacêutica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8" name="CaixaDeTexto 157">
              <a:extLst>
                <a:ext uri="{FF2B5EF4-FFF2-40B4-BE49-F238E27FC236}">
                  <a16:creationId xmlns:a16="http://schemas.microsoft.com/office/drawing/2014/main" id="{B0DA4FBE-7282-4390-BF85-02B4DC1D9DEE}"/>
                </a:ext>
              </a:extLst>
            </p:cNvPr>
            <p:cNvSpPr txBox="1"/>
            <p:nvPr/>
          </p:nvSpPr>
          <p:spPr>
            <a:xfrm>
              <a:off x="-2510581" y="2431219"/>
              <a:ext cx="256801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Obtenção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caracterização</a:t>
              </a:r>
              <a:b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 material vegetal</a:t>
              </a:r>
            </a:p>
          </p:txBody>
        </p:sp>
        <p:sp>
          <p:nvSpPr>
            <p:cNvPr id="160" name="Chave Esquerda 159">
              <a:extLst>
                <a:ext uri="{FF2B5EF4-FFF2-40B4-BE49-F238E27FC236}">
                  <a16:creationId xmlns:a16="http://schemas.microsoft.com/office/drawing/2014/main" id="{79C346D1-4C18-4AC6-A0F3-A4362A4F0A8B}"/>
                </a:ext>
              </a:extLst>
            </p:cNvPr>
            <p:cNvSpPr/>
            <p:nvPr/>
          </p:nvSpPr>
          <p:spPr>
            <a:xfrm flipH="1">
              <a:off x="-42706" y="1543918"/>
              <a:ext cx="45719" cy="1440000"/>
            </a:xfrm>
            <a:custGeom>
              <a:avLst/>
              <a:gdLst>
                <a:gd name="connsiteX0" fmla="*/ 45719 w 45719"/>
                <a:gd name="connsiteY0" fmla="*/ 1440000 h 1440000"/>
                <a:gd name="connsiteX1" fmla="*/ 22859 w 45719"/>
                <a:gd name="connsiteY1" fmla="*/ 1436190 h 1440000"/>
                <a:gd name="connsiteX2" fmla="*/ 22860 w 45719"/>
                <a:gd name="connsiteY2" fmla="*/ 735560 h 1440000"/>
                <a:gd name="connsiteX3" fmla="*/ 0 w 45719"/>
                <a:gd name="connsiteY3" fmla="*/ 731750 h 1440000"/>
                <a:gd name="connsiteX4" fmla="*/ 22860 w 45719"/>
                <a:gd name="connsiteY4" fmla="*/ 727940 h 1440000"/>
                <a:gd name="connsiteX5" fmla="*/ 22860 w 45719"/>
                <a:gd name="connsiteY5" fmla="*/ 351392 h 1440000"/>
                <a:gd name="connsiteX6" fmla="*/ 22860 w 45719"/>
                <a:gd name="connsiteY6" fmla="*/ 3810 h 1440000"/>
                <a:gd name="connsiteX7" fmla="*/ 45720 w 45719"/>
                <a:gd name="connsiteY7" fmla="*/ 0 h 1440000"/>
                <a:gd name="connsiteX8" fmla="*/ 45719 w 45719"/>
                <a:gd name="connsiteY8" fmla="*/ 1440000 h 1440000"/>
                <a:gd name="connsiteX0" fmla="*/ 45719 w 45719"/>
                <a:gd name="connsiteY0" fmla="*/ 1440000 h 1440000"/>
                <a:gd name="connsiteX1" fmla="*/ 22859 w 45719"/>
                <a:gd name="connsiteY1" fmla="*/ 1436190 h 1440000"/>
                <a:gd name="connsiteX2" fmla="*/ 22860 w 45719"/>
                <a:gd name="connsiteY2" fmla="*/ 735560 h 1440000"/>
                <a:gd name="connsiteX3" fmla="*/ 0 w 45719"/>
                <a:gd name="connsiteY3" fmla="*/ 731750 h 1440000"/>
                <a:gd name="connsiteX4" fmla="*/ 22860 w 45719"/>
                <a:gd name="connsiteY4" fmla="*/ 727940 h 1440000"/>
                <a:gd name="connsiteX5" fmla="*/ 22860 w 45719"/>
                <a:gd name="connsiteY5" fmla="*/ 351392 h 1440000"/>
                <a:gd name="connsiteX6" fmla="*/ 22860 w 45719"/>
                <a:gd name="connsiteY6" fmla="*/ 3810 h 1440000"/>
                <a:gd name="connsiteX7" fmla="*/ 45720 w 45719"/>
                <a:gd name="connsiteY7" fmla="*/ 0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19" h="1440000" stroke="0" extrusionOk="0">
                  <a:moveTo>
                    <a:pt x="45719" y="1440000"/>
                  </a:moveTo>
                  <a:cubicBezTo>
                    <a:pt x="32785" y="1440201"/>
                    <a:pt x="22652" y="1438203"/>
                    <a:pt x="22859" y="1436190"/>
                  </a:cubicBezTo>
                  <a:cubicBezTo>
                    <a:pt x="24680" y="1147140"/>
                    <a:pt x="38684" y="930262"/>
                    <a:pt x="22860" y="735560"/>
                  </a:cubicBezTo>
                  <a:cubicBezTo>
                    <a:pt x="23256" y="730864"/>
                    <a:pt x="12483" y="730972"/>
                    <a:pt x="0" y="731750"/>
                  </a:cubicBezTo>
                  <a:cubicBezTo>
                    <a:pt x="12663" y="731838"/>
                    <a:pt x="22763" y="730055"/>
                    <a:pt x="22860" y="727940"/>
                  </a:cubicBezTo>
                  <a:cubicBezTo>
                    <a:pt x="-11382" y="594908"/>
                    <a:pt x="63716" y="479391"/>
                    <a:pt x="22860" y="351392"/>
                  </a:cubicBezTo>
                  <a:cubicBezTo>
                    <a:pt x="-17996" y="223393"/>
                    <a:pt x="59816" y="90719"/>
                    <a:pt x="22860" y="3810"/>
                  </a:cubicBezTo>
                  <a:cubicBezTo>
                    <a:pt x="22325" y="3419"/>
                    <a:pt x="32634" y="-717"/>
                    <a:pt x="45720" y="0"/>
                  </a:cubicBezTo>
                  <a:cubicBezTo>
                    <a:pt x="-82706" y="496541"/>
                    <a:pt x="-5615" y="892519"/>
                    <a:pt x="45719" y="1440000"/>
                  </a:cubicBezTo>
                  <a:close/>
                </a:path>
                <a:path w="45719" h="1440000" fill="none" extrusionOk="0">
                  <a:moveTo>
                    <a:pt x="45719" y="1440000"/>
                  </a:moveTo>
                  <a:cubicBezTo>
                    <a:pt x="32718" y="1439617"/>
                    <a:pt x="22699" y="1438595"/>
                    <a:pt x="22859" y="1436190"/>
                  </a:cubicBezTo>
                  <a:cubicBezTo>
                    <a:pt x="73536" y="1190763"/>
                    <a:pt x="-16125" y="929433"/>
                    <a:pt x="22860" y="735560"/>
                  </a:cubicBezTo>
                  <a:cubicBezTo>
                    <a:pt x="24972" y="732805"/>
                    <a:pt x="13853" y="731953"/>
                    <a:pt x="0" y="731750"/>
                  </a:cubicBezTo>
                  <a:cubicBezTo>
                    <a:pt x="12609" y="731849"/>
                    <a:pt x="22934" y="729831"/>
                    <a:pt x="22860" y="727940"/>
                  </a:cubicBezTo>
                  <a:cubicBezTo>
                    <a:pt x="21484" y="591040"/>
                    <a:pt x="56865" y="519741"/>
                    <a:pt x="22860" y="351392"/>
                  </a:cubicBezTo>
                  <a:cubicBezTo>
                    <a:pt x="-11145" y="183043"/>
                    <a:pt x="53153" y="164074"/>
                    <a:pt x="22860" y="3810"/>
                  </a:cubicBezTo>
                  <a:cubicBezTo>
                    <a:pt x="24233" y="-922"/>
                    <a:pt x="32953" y="-1047"/>
                    <a:pt x="45720" y="0"/>
                  </a:cubicBezTo>
                </a:path>
                <a:path w="45719" h="1440000" fill="none" stroke="0" extrusionOk="0">
                  <a:moveTo>
                    <a:pt x="45719" y="1440000"/>
                  </a:moveTo>
                  <a:cubicBezTo>
                    <a:pt x="32986" y="1440159"/>
                    <a:pt x="23110" y="1438182"/>
                    <a:pt x="22859" y="1436190"/>
                  </a:cubicBezTo>
                  <a:cubicBezTo>
                    <a:pt x="-1386" y="1181153"/>
                    <a:pt x="15421" y="974630"/>
                    <a:pt x="22860" y="735560"/>
                  </a:cubicBezTo>
                  <a:cubicBezTo>
                    <a:pt x="22286" y="733988"/>
                    <a:pt x="12106" y="731803"/>
                    <a:pt x="0" y="731750"/>
                  </a:cubicBezTo>
                  <a:cubicBezTo>
                    <a:pt x="12404" y="732159"/>
                    <a:pt x="22707" y="730122"/>
                    <a:pt x="22860" y="727940"/>
                  </a:cubicBezTo>
                  <a:cubicBezTo>
                    <a:pt x="-3273" y="599380"/>
                    <a:pt x="51545" y="510492"/>
                    <a:pt x="22860" y="380358"/>
                  </a:cubicBezTo>
                  <a:cubicBezTo>
                    <a:pt x="-5825" y="250224"/>
                    <a:pt x="57606" y="174834"/>
                    <a:pt x="22860" y="3810"/>
                  </a:cubicBezTo>
                  <a:cubicBezTo>
                    <a:pt x="20932" y="2330"/>
                    <a:pt x="32006" y="-881"/>
                    <a:pt x="45720" y="0"/>
                  </a:cubicBezTo>
                </a:path>
              </a:pathLst>
            </a:custGeom>
            <a:ln w="1905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67755779">
                    <a:prstGeom prst="leftBrace">
                      <a:avLst>
                        <a:gd name="adj1" fmla="val 8333"/>
                        <a:gd name="adj2" fmla="val 50816"/>
                      </a:avLst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Conector reto 160">
              <a:extLst>
                <a:ext uri="{FF2B5EF4-FFF2-40B4-BE49-F238E27FC236}">
                  <a16:creationId xmlns:a16="http://schemas.microsoft.com/office/drawing/2014/main" id="{4387687A-72A9-4BF1-9EA6-79E122ADCB31}"/>
                </a:ext>
              </a:extLst>
            </p:cNvPr>
            <p:cNvCxnSpPr/>
            <p:nvPr/>
          </p:nvCxnSpPr>
          <p:spPr>
            <a:xfrm flipH="1">
              <a:off x="-2353503" y="1547453"/>
              <a:ext cx="234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ector reto 162">
              <a:extLst>
                <a:ext uri="{FF2B5EF4-FFF2-40B4-BE49-F238E27FC236}">
                  <a16:creationId xmlns:a16="http://schemas.microsoft.com/office/drawing/2014/main" id="{AD12DE8E-C4C7-416D-A39C-C584C9E57EE4}"/>
                </a:ext>
              </a:extLst>
            </p:cNvPr>
            <p:cNvCxnSpPr/>
            <p:nvPr/>
          </p:nvCxnSpPr>
          <p:spPr>
            <a:xfrm flipH="1">
              <a:off x="-2450853" y="2983621"/>
              <a:ext cx="244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ector reto 163">
              <a:extLst>
                <a:ext uri="{FF2B5EF4-FFF2-40B4-BE49-F238E27FC236}">
                  <a16:creationId xmlns:a16="http://schemas.microsoft.com/office/drawing/2014/main" id="{1377FB74-F65A-4F5C-A75A-B1D1007996B8}"/>
                </a:ext>
              </a:extLst>
            </p:cNvPr>
            <p:cNvCxnSpPr/>
            <p:nvPr/>
          </p:nvCxnSpPr>
          <p:spPr>
            <a:xfrm flipH="1">
              <a:off x="-3281103" y="2467602"/>
              <a:ext cx="327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 reto 164">
              <a:extLst>
                <a:ext uri="{FF2B5EF4-FFF2-40B4-BE49-F238E27FC236}">
                  <a16:creationId xmlns:a16="http://schemas.microsoft.com/office/drawing/2014/main" id="{D7E4F76D-15E9-4F68-83A0-6D0AF780CF7F}"/>
                </a:ext>
              </a:extLst>
            </p:cNvPr>
            <p:cNvCxnSpPr/>
            <p:nvPr/>
          </p:nvCxnSpPr>
          <p:spPr>
            <a:xfrm flipH="1">
              <a:off x="-3554103" y="1902362"/>
              <a:ext cx="352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Forma Livre: Forma 248">
              <a:extLst>
                <a:ext uri="{FF2B5EF4-FFF2-40B4-BE49-F238E27FC236}">
                  <a16:creationId xmlns:a16="http://schemas.microsoft.com/office/drawing/2014/main" id="{4B369B2E-5A9A-4649-A613-2500C44D27DD}"/>
                </a:ext>
              </a:extLst>
            </p:cNvPr>
            <p:cNvSpPr/>
            <p:nvPr/>
          </p:nvSpPr>
          <p:spPr>
            <a:xfrm>
              <a:off x="5688776" y="457200"/>
              <a:ext cx="273874" cy="3124200"/>
            </a:xfrm>
            <a:custGeom>
              <a:avLst/>
              <a:gdLst>
                <a:gd name="connsiteX0" fmla="*/ 273874 w 273874"/>
                <a:gd name="connsiteY0" fmla="*/ 3124200 h 3124200"/>
                <a:gd name="connsiteX1" fmla="*/ 7174 w 273874"/>
                <a:gd name="connsiteY1" fmla="*/ 1485900 h 3124200"/>
                <a:gd name="connsiteX2" fmla="*/ 102424 w 273874"/>
                <a:gd name="connsiteY2" fmla="*/ 0 h 312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3874" h="3124200">
                  <a:moveTo>
                    <a:pt x="273874" y="3124200"/>
                  </a:moveTo>
                  <a:cubicBezTo>
                    <a:pt x="154811" y="2565400"/>
                    <a:pt x="35749" y="2006600"/>
                    <a:pt x="7174" y="1485900"/>
                  </a:cubicBezTo>
                  <a:cubicBezTo>
                    <a:pt x="-21401" y="965200"/>
                    <a:pt x="40511" y="482600"/>
                    <a:pt x="102424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orma Livre: Forma 250">
              <a:extLst>
                <a:ext uri="{FF2B5EF4-FFF2-40B4-BE49-F238E27FC236}">
                  <a16:creationId xmlns:a16="http://schemas.microsoft.com/office/drawing/2014/main" id="{D695E354-A1E8-4C7F-A317-DBA2705534EC}"/>
                </a:ext>
              </a:extLst>
            </p:cNvPr>
            <p:cNvSpPr/>
            <p:nvPr/>
          </p:nvSpPr>
          <p:spPr>
            <a:xfrm>
              <a:off x="6724650" y="1817646"/>
              <a:ext cx="1372060" cy="1763754"/>
            </a:xfrm>
            <a:custGeom>
              <a:avLst/>
              <a:gdLst>
                <a:gd name="connsiteX0" fmla="*/ 0 w 1295400"/>
                <a:gd name="connsiteY0" fmla="*/ 2080969 h 2080969"/>
                <a:gd name="connsiteX1" fmla="*/ 723900 w 1295400"/>
                <a:gd name="connsiteY1" fmla="*/ 252169 h 2080969"/>
                <a:gd name="connsiteX2" fmla="*/ 1295400 w 1295400"/>
                <a:gd name="connsiteY2" fmla="*/ 61669 h 2080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5400" h="2080969">
                  <a:moveTo>
                    <a:pt x="0" y="2080969"/>
                  </a:moveTo>
                  <a:cubicBezTo>
                    <a:pt x="254000" y="1334844"/>
                    <a:pt x="508000" y="588719"/>
                    <a:pt x="723900" y="252169"/>
                  </a:cubicBezTo>
                  <a:cubicBezTo>
                    <a:pt x="939800" y="-84381"/>
                    <a:pt x="1117600" y="-11356"/>
                    <a:pt x="1295400" y="6166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orma Livre: Forma 251">
              <a:extLst>
                <a:ext uri="{FF2B5EF4-FFF2-40B4-BE49-F238E27FC236}">
                  <a16:creationId xmlns:a16="http://schemas.microsoft.com/office/drawing/2014/main" id="{B67D82EC-DA26-42F5-97A4-1A7BA12C9FDA}"/>
                </a:ext>
              </a:extLst>
            </p:cNvPr>
            <p:cNvSpPr/>
            <p:nvPr/>
          </p:nvSpPr>
          <p:spPr>
            <a:xfrm>
              <a:off x="7562850" y="4057650"/>
              <a:ext cx="1390301" cy="631218"/>
            </a:xfrm>
            <a:custGeom>
              <a:avLst/>
              <a:gdLst>
                <a:gd name="connsiteX0" fmla="*/ 0 w 1390650"/>
                <a:gd name="connsiteY0" fmla="*/ 0 h 419100"/>
                <a:gd name="connsiteX1" fmla="*/ 704850 w 1390650"/>
                <a:gd name="connsiteY1" fmla="*/ 114300 h 419100"/>
                <a:gd name="connsiteX2" fmla="*/ 1390650 w 1390650"/>
                <a:gd name="connsiteY2" fmla="*/ 41910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0650" h="419100">
                  <a:moveTo>
                    <a:pt x="0" y="0"/>
                  </a:moveTo>
                  <a:cubicBezTo>
                    <a:pt x="236537" y="22225"/>
                    <a:pt x="473075" y="44450"/>
                    <a:pt x="704850" y="114300"/>
                  </a:cubicBezTo>
                  <a:cubicBezTo>
                    <a:pt x="936625" y="184150"/>
                    <a:pt x="1163637" y="301625"/>
                    <a:pt x="1390650" y="41910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Forma Livre: Forma 257">
              <a:extLst>
                <a:ext uri="{FF2B5EF4-FFF2-40B4-BE49-F238E27FC236}">
                  <a16:creationId xmlns:a16="http://schemas.microsoft.com/office/drawing/2014/main" id="{46216E6D-77FC-42CC-AB88-49E368DC503D}"/>
                </a:ext>
              </a:extLst>
            </p:cNvPr>
            <p:cNvSpPr/>
            <p:nvPr/>
          </p:nvSpPr>
          <p:spPr>
            <a:xfrm>
              <a:off x="1891382" y="3864564"/>
              <a:ext cx="2426168" cy="842398"/>
            </a:xfrm>
            <a:custGeom>
              <a:avLst/>
              <a:gdLst>
                <a:gd name="connsiteX0" fmla="*/ 2800350 w 2800350"/>
                <a:gd name="connsiteY0" fmla="*/ 0 h 571500"/>
                <a:gd name="connsiteX1" fmla="*/ 1028700 w 2800350"/>
                <a:gd name="connsiteY1" fmla="*/ 209550 h 571500"/>
                <a:gd name="connsiteX2" fmla="*/ 0 w 2800350"/>
                <a:gd name="connsiteY2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0350" h="571500">
                  <a:moveTo>
                    <a:pt x="2800350" y="0"/>
                  </a:moveTo>
                  <a:cubicBezTo>
                    <a:pt x="2147887" y="57150"/>
                    <a:pt x="1495425" y="114300"/>
                    <a:pt x="1028700" y="209550"/>
                  </a:cubicBezTo>
                  <a:cubicBezTo>
                    <a:pt x="561975" y="304800"/>
                    <a:pt x="280987" y="438150"/>
                    <a:pt x="0" y="57150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orma Livre: Forma 258">
              <a:extLst>
                <a:ext uri="{FF2B5EF4-FFF2-40B4-BE49-F238E27FC236}">
                  <a16:creationId xmlns:a16="http://schemas.microsoft.com/office/drawing/2014/main" id="{ED916D3E-95BC-4983-B72E-7235361EC8C0}"/>
                </a:ext>
              </a:extLst>
            </p:cNvPr>
            <p:cNvSpPr/>
            <p:nvPr/>
          </p:nvSpPr>
          <p:spPr>
            <a:xfrm>
              <a:off x="3120171" y="2249260"/>
              <a:ext cx="1462983" cy="1246409"/>
            </a:xfrm>
            <a:custGeom>
              <a:avLst/>
              <a:gdLst>
                <a:gd name="connsiteX0" fmla="*/ 1276350 w 1276350"/>
                <a:gd name="connsiteY0" fmla="*/ 1586122 h 1586122"/>
                <a:gd name="connsiteX1" fmla="*/ 361950 w 1276350"/>
                <a:gd name="connsiteY1" fmla="*/ 214522 h 1586122"/>
                <a:gd name="connsiteX2" fmla="*/ 0 w 1276350"/>
                <a:gd name="connsiteY2" fmla="*/ 24022 h 158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6350" h="1586122">
                  <a:moveTo>
                    <a:pt x="1276350" y="1586122"/>
                  </a:moveTo>
                  <a:cubicBezTo>
                    <a:pt x="925512" y="1030497"/>
                    <a:pt x="574675" y="474872"/>
                    <a:pt x="361950" y="214522"/>
                  </a:cubicBezTo>
                  <a:cubicBezTo>
                    <a:pt x="149225" y="-45828"/>
                    <a:pt x="74612" y="-10903"/>
                    <a:pt x="0" y="24022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orma Livre: Forma 260">
              <a:extLst>
                <a:ext uri="{FF2B5EF4-FFF2-40B4-BE49-F238E27FC236}">
                  <a16:creationId xmlns:a16="http://schemas.microsoft.com/office/drawing/2014/main" id="{44A35BED-1664-4410-B1C9-ECE18CDC8C19}"/>
                </a:ext>
              </a:extLst>
            </p:cNvPr>
            <p:cNvSpPr/>
            <p:nvPr/>
          </p:nvSpPr>
          <p:spPr>
            <a:xfrm>
              <a:off x="3514116" y="288761"/>
              <a:ext cx="1781784" cy="3292640"/>
            </a:xfrm>
            <a:custGeom>
              <a:avLst/>
              <a:gdLst>
                <a:gd name="connsiteX0" fmla="*/ 2076450 w 2076450"/>
                <a:gd name="connsiteY0" fmla="*/ 3293725 h 3293725"/>
                <a:gd name="connsiteX1" fmla="*/ 628650 w 2076450"/>
                <a:gd name="connsiteY1" fmla="*/ 493375 h 3293725"/>
                <a:gd name="connsiteX2" fmla="*/ 0 w 2076450"/>
                <a:gd name="connsiteY2" fmla="*/ 17125 h 3293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6450" h="3293725">
                  <a:moveTo>
                    <a:pt x="2076450" y="3293725"/>
                  </a:moveTo>
                  <a:cubicBezTo>
                    <a:pt x="1525587" y="2166600"/>
                    <a:pt x="974725" y="1039475"/>
                    <a:pt x="628650" y="493375"/>
                  </a:cubicBezTo>
                  <a:cubicBezTo>
                    <a:pt x="282575" y="-52725"/>
                    <a:pt x="141287" y="-17800"/>
                    <a:pt x="0" y="1712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Imagem 14" descr="Uma imagem contendo Diagrama&#10;&#10;Descrição gerada automaticamente">
              <a:extLst>
                <a:ext uri="{FF2B5EF4-FFF2-40B4-BE49-F238E27FC236}">
                  <a16:creationId xmlns:a16="http://schemas.microsoft.com/office/drawing/2014/main" id="{185A11CA-BEAD-4B7C-8BF4-049C58F1E2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3991" y="4081915"/>
              <a:ext cx="849929" cy="3677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</p:pic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49B3BE3E-5FD5-4ED4-B685-7FE2FD5B4093}"/>
                </a:ext>
              </a:extLst>
            </p:cNvPr>
            <p:cNvSpPr/>
            <p:nvPr/>
          </p:nvSpPr>
          <p:spPr>
            <a:xfrm>
              <a:off x="4927778" y="463830"/>
              <a:ext cx="11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dirty="0">
                  <a:latin typeface="DK Lemon Yellow Sun" panose="02000000000000000000" pitchFamily="50" charset="0"/>
                </a:rPr>
                <a:t>30 h</a:t>
              </a:r>
            </a:p>
          </p:txBody>
        </p:sp>
        <p:sp>
          <p:nvSpPr>
            <p:cNvPr id="111" name="Retângulo 110">
              <a:extLst>
                <a:ext uri="{FF2B5EF4-FFF2-40B4-BE49-F238E27FC236}">
                  <a16:creationId xmlns:a16="http://schemas.microsoft.com/office/drawing/2014/main" id="{70D420F4-9F67-430D-8407-D60B8B5D28CA}"/>
                </a:ext>
              </a:extLst>
            </p:cNvPr>
            <p:cNvSpPr/>
            <p:nvPr/>
          </p:nvSpPr>
          <p:spPr>
            <a:xfrm>
              <a:off x="8069671" y="2068939"/>
              <a:ext cx="9541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dirty="0">
                  <a:latin typeface="DK Lemon Yellow Sun" panose="02000000000000000000" pitchFamily="50" charset="0"/>
                </a:rPr>
                <a:t>30 h</a:t>
              </a:r>
            </a:p>
          </p:txBody>
        </p:sp>
        <p:sp>
          <p:nvSpPr>
            <p:cNvPr id="114" name="Retângulo 113">
              <a:extLst>
                <a:ext uri="{FF2B5EF4-FFF2-40B4-BE49-F238E27FC236}">
                  <a16:creationId xmlns:a16="http://schemas.microsoft.com/office/drawing/2014/main" id="{203734D8-00E1-4F54-BB7A-5528E8DD1FD6}"/>
                </a:ext>
              </a:extLst>
            </p:cNvPr>
            <p:cNvSpPr/>
            <p:nvPr/>
          </p:nvSpPr>
          <p:spPr>
            <a:xfrm>
              <a:off x="2256541" y="585412"/>
              <a:ext cx="113200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dirty="0">
                  <a:latin typeface="DK Lemon Yellow Sun" panose="02000000000000000000" pitchFamily="50" charset="0"/>
                </a:rPr>
                <a:t>45 h</a:t>
              </a:r>
            </a:p>
          </p:txBody>
        </p:sp>
        <p:sp>
          <p:nvSpPr>
            <p:cNvPr id="115" name="Retângulo 114">
              <a:extLst>
                <a:ext uri="{FF2B5EF4-FFF2-40B4-BE49-F238E27FC236}">
                  <a16:creationId xmlns:a16="http://schemas.microsoft.com/office/drawing/2014/main" id="{D8473882-61F9-4449-9DF0-C7EB2D5D2FB7}"/>
                </a:ext>
              </a:extLst>
            </p:cNvPr>
            <p:cNvSpPr/>
            <p:nvPr/>
          </p:nvSpPr>
          <p:spPr>
            <a:xfrm>
              <a:off x="1453753" y="2545406"/>
              <a:ext cx="107893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dirty="0">
                  <a:latin typeface="DK Lemon Yellow Sun" panose="02000000000000000000" pitchFamily="50" charset="0"/>
                </a:rPr>
                <a:t>30 h</a:t>
              </a:r>
            </a:p>
          </p:txBody>
        </p:sp>
        <p:sp>
          <p:nvSpPr>
            <p:cNvPr id="125" name="Retângulo 124">
              <a:extLst>
                <a:ext uri="{FF2B5EF4-FFF2-40B4-BE49-F238E27FC236}">
                  <a16:creationId xmlns:a16="http://schemas.microsoft.com/office/drawing/2014/main" id="{67DC86C4-7020-4EEE-B2AF-E40895BAFAD6}"/>
                </a:ext>
              </a:extLst>
            </p:cNvPr>
            <p:cNvSpPr/>
            <p:nvPr/>
          </p:nvSpPr>
          <p:spPr>
            <a:xfrm>
              <a:off x="8181574" y="8178734"/>
              <a:ext cx="99842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dirty="0">
                  <a:latin typeface="DK Lemon Yellow Sun" panose="02000000000000000000" pitchFamily="50" charset="0"/>
                </a:rPr>
                <a:t>60 h</a:t>
              </a:r>
            </a:p>
          </p:txBody>
        </p:sp>
        <p:sp>
          <p:nvSpPr>
            <p:cNvPr id="134" name="Retângulo 133">
              <a:extLst>
                <a:ext uri="{FF2B5EF4-FFF2-40B4-BE49-F238E27FC236}">
                  <a16:creationId xmlns:a16="http://schemas.microsoft.com/office/drawing/2014/main" id="{E144144C-8EA0-4DFD-B8BA-CE5C19A09A2D}"/>
                </a:ext>
              </a:extLst>
            </p:cNvPr>
            <p:cNvSpPr/>
            <p:nvPr/>
          </p:nvSpPr>
          <p:spPr>
            <a:xfrm>
              <a:off x="4303110" y="8405013"/>
              <a:ext cx="120786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dirty="0">
                  <a:latin typeface="DK Lemon Yellow Sun" panose="02000000000000000000" pitchFamily="50" charset="0"/>
                </a:rPr>
                <a:t>30 h</a:t>
              </a:r>
            </a:p>
          </p:txBody>
        </p:sp>
        <p:sp>
          <p:nvSpPr>
            <p:cNvPr id="135" name="Retângulo 134">
              <a:extLst>
                <a:ext uri="{FF2B5EF4-FFF2-40B4-BE49-F238E27FC236}">
                  <a16:creationId xmlns:a16="http://schemas.microsoft.com/office/drawing/2014/main" id="{373402C0-FC0D-47F9-AD82-1FED8C17DC86}"/>
                </a:ext>
              </a:extLst>
            </p:cNvPr>
            <p:cNvSpPr/>
            <p:nvPr/>
          </p:nvSpPr>
          <p:spPr>
            <a:xfrm>
              <a:off x="8825471" y="5273029"/>
              <a:ext cx="84768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dirty="0">
                  <a:latin typeface="DK Lemon Yellow Sun" panose="02000000000000000000" pitchFamily="50" charset="0"/>
                </a:rPr>
                <a:t>75 h</a:t>
              </a:r>
            </a:p>
          </p:txBody>
        </p:sp>
        <p:sp>
          <p:nvSpPr>
            <p:cNvPr id="136" name="Retângulo 135">
              <a:extLst>
                <a:ext uri="{FF2B5EF4-FFF2-40B4-BE49-F238E27FC236}">
                  <a16:creationId xmlns:a16="http://schemas.microsoft.com/office/drawing/2014/main" id="{4673E934-BCCE-4350-A4C5-CBBF0BC8A772}"/>
                </a:ext>
              </a:extLst>
            </p:cNvPr>
            <p:cNvSpPr/>
            <p:nvPr/>
          </p:nvSpPr>
          <p:spPr>
            <a:xfrm>
              <a:off x="842585" y="5347754"/>
              <a:ext cx="10946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dirty="0">
                  <a:latin typeface="DK Lemon Yellow Sun" panose="02000000000000000000" pitchFamily="50" charset="0"/>
                </a:rPr>
                <a:t>90 h</a:t>
              </a:r>
            </a:p>
          </p:txBody>
        </p:sp>
        <p:sp>
          <p:nvSpPr>
            <p:cNvPr id="28" name="Retângulo 27">
              <a:extLst>
                <a:ext uri="{FF2B5EF4-FFF2-40B4-BE49-F238E27FC236}">
                  <a16:creationId xmlns:a16="http://schemas.microsoft.com/office/drawing/2014/main" id="{C31949D1-5E45-4FB7-9F37-F59D8398BBA1}"/>
                </a:ext>
              </a:extLst>
            </p:cNvPr>
            <p:cNvSpPr/>
            <p:nvPr/>
          </p:nvSpPr>
          <p:spPr>
            <a:xfrm>
              <a:off x="1340976" y="5598"/>
              <a:ext cx="2169601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latin typeface="Segoe UI" panose="020B0502040204020203" pitchFamily="34" charset="0"/>
                </a:rPr>
                <a:t>PROJETOS</a:t>
              </a:r>
            </a:p>
            <a:p>
              <a:pPr algn="ctr"/>
              <a:r>
                <a:rPr lang="en-US" sz="1200" b="1" dirty="0">
                  <a:latin typeface="Segoe UI" panose="020B0502040204020203" pitchFamily="34" charset="0"/>
                </a:rPr>
                <a:t>INTEGRADORES</a:t>
              </a:r>
            </a:p>
          </p:txBody>
        </p:sp>
        <p:cxnSp>
          <p:nvCxnSpPr>
            <p:cNvPr id="6" name="Conector de Seta Reta 5">
              <a:extLst>
                <a:ext uri="{FF2B5EF4-FFF2-40B4-BE49-F238E27FC236}">
                  <a16:creationId xmlns:a16="http://schemas.microsoft.com/office/drawing/2014/main" id="{8C3881CF-CFE4-47CC-B1F3-5D815FACC2AE}"/>
                </a:ext>
              </a:extLst>
            </p:cNvPr>
            <p:cNvCxnSpPr/>
            <p:nvPr/>
          </p:nvCxnSpPr>
          <p:spPr>
            <a:xfrm flipV="1">
              <a:off x="1622078" y="1085087"/>
              <a:ext cx="175901" cy="131932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Forma Livre: Forma 153">
              <a:extLst>
                <a:ext uri="{FF2B5EF4-FFF2-40B4-BE49-F238E27FC236}">
                  <a16:creationId xmlns:a16="http://schemas.microsoft.com/office/drawing/2014/main" id="{CBC5A6A7-90F3-44B9-818A-C68718DC8189}"/>
                </a:ext>
              </a:extLst>
            </p:cNvPr>
            <p:cNvSpPr/>
            <p:nvPr/>
          </p:nvSpPr>
          <p:spPr>
            <a:xfrm flipH="1">
              <a:off x="4535307" y="5092623"/>
              <a:ext cx="557555" cy="2513151"/>
            </a:xfrm>
            <a:custGeom>
              <a:avLst/>
              <a:gdLst>
                <a:gd name="connsiteX0" fmla="*/ 91853 w 1196753"/>
                <a:gd name="connsiteY0" fmla="*/ 0 h 3867150"/>
                <a:gd name="connsiteX1" fmla="*/ 110903 w 1196753"/>
                <a:gd name="connsiteY1" fmla="*/ 2286000 h 3867150"/>
                <a:gd name="connsiteX2" fmla="*/ 1196753 w 1196753"/>
                <a:gd name="connsiteY2" fmla="*/ 3867150 h 386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6753" h="3867150">
                  <a:moveTo>
                    <a:pt x="91853" y="0"/>
                  </a:moveTo>
                  <a:cubicBezTo>
                    <a:pt x="9303" y="820737"/>
                    <a:pt x="-73247" y="1641475"/>
                    <a:pt x="110903" y="2286000"/>
                  </a:cubicBezTo>
                  <a:cubicBezTo>
                    <a:pt x="295053" y="2930525"/>
                    <a:pt x="745903" y="3398837"/>
                    <a:pt x="1196753" y="386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CaixaDeTexto 158">
              <a:extLst>
                <a:ext uri="{FF2B5EF4-FFF2-40B4-BE49-F238E27FC236}">
                  <a16:creationId xmlns:a16="http://schemas.microsoft.com/office/drawing/2014/main" id="{7C3677A6-52ED-40FD-B37D-A64E9B0F68BC}"/>
                </a:ext>
              </a:extLst>
            </p:cNvPr>
            <p:cNvSpPr txBox="1"/>
            <p:nvPr/>
          </p:nvSpPr>
          <p:spPr>
            <a:xfrm>
              <a:off x="10594356" y="5737515"/>
              <a:ext cx="18361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Validação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analítica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62" name="Conector reto 161">
              <a:extLst>
                <a:ext uri="{FF2B5EF4-FFF2-40B4-BE49-F238E27FC236}">
                  <a16:creationId xmlns:a16="http://schemas.microsoft.com/office/drawing/2014/main" id="{1B32BF52-7E29-4052-888D-B8249B962302}"/>
                </a:ext>
              </a:extLst>
            </p:cNvPr>
            <p:cNvCxnSpPr/>
            <p:nvPr/>
          </p:nvCxnSpPr>
          <p:spPr>
            <a:xfrm flipH="1">
              <a:off x="10646589" y="6036445"/>
              <a:ext cx="172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CaixaDeTexto 167">
              <a:extLst>
                <a:ext uri="{FF2B5EF4-FFF2-40B4-BE49-F238E27FC236}">
                  <a16:creationId xmlns:a16="http://schemas.microsoft.com/office/drawing/2014/main" id="{E7428A9D-E5B4-4294-B564-744B3DA2C935}"/>
                </a:ext>
              </a:extLst>
            </p:cNvPr>
            <p:cNvSpPr txBox="1"/>
            <p:nvPr/>
          </p:nvSpPr>
          <p:spPr>
            <a:xfrm>
              <a:off x="10593887" y="6079333"/>
              <a:ext cx="7072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AQbD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69" name="Conector reto 168">
              <a:extLst>
                <a:ext uri="{FF2B5EF4-FFF2-40B4-BE49-F238E27FC236}">
                  <a16:creationId xmlns:a16="http://schemas.microsoft.com/office/drawing/2014/main" id="{C013D877-1835-4B8D-9D12-1C9DC50E73E4}"/>
                </a:ext>
              </a:extLst>
            </p:cNvPr>
            <p:cNvCxnSpPr/>
            <p:nvPr/>
          </p:nvCxnSpPr>
          <p:spPr>
            <a:xfrm flipH="1">
              <a:off x="10646120" y="6378263"/>
              <a:ext cx="64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CaixaDeTexto 169">
              <a:extLst>
                <a:ext uri="{FF2B5EF4-FFF2-40B4-BE49-F238E27FC236}">
                  <a16:creationId xmlns:a16="http://schemas.microsoft.com/office/drawing/2014/main" id="{454C80BA-4D75-4197-AC2F-5FEFEFE2790D}"/>
                </a:ext>
              </a:extLst>
            </p:cNvPr>
            <p:cNvSpPr txBox="1"/>
            <p:nvPr/>
          </p:nvSpPr>
          <p:spPr>
            <a:xfrm>
              <a:off x="-2941107" y="5894114"/>
              <a:ext cx="22695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Validação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processos</a:t>
              </a:r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71" name="Conector reto 170">
              <a:extLst>
                <a:ext uri="{FF2B5EF4-FFF2-40B4-BE49-F238E27FC236}">
                  <a16:creationId xmlns:a16="http://schemas.microsoft.com/office/drawing/2014/main" id="{43411716-3133-4E37-BEDA-3B384F676E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941107" y="6222315"/>
              <a:ext cx="219391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Forma Livre: Forma 177">
              <a:extLst>
                <a:ext uri="{FF2B5EF4-FFF2-40B4-BE49-F238E27FC236}">
                  <a16:creationId xmlns:a16="http://schemas.microsoft.com/office/drawing/2014/main" id="{F7D2E006-60F0-4CD0-9EF9-E38203F6DBAF}"/>
                </a:ext>
              </a:extLst>
            </p:cNvPr>
            <p:cNvSpPr/>
            <p:nvPr/>
          </p:nvSpPr>
          <p:spPr>
            <a:xfrm rot="5400000">
              <a:off x="5848646" y="5877552"/>
              <a:ext cx="2780873" cy="1031397"/>
            </a:xfrm>
            <a:custGeom>
              <a:avLst/>
              <a:gdLst>
                <a:gd name="connsiteX0" fmla="*/ 2800350 w 2800350"/>
                <a:gd name="connsiteY0" fmla="*/ 0 h 571500"/>
                <a:gd name="connsiteX1" fmla="*/ 1028700 w 2800350"/>
                <a:gd name="connsiteY1" fmla="*/ 209550 h 571500"/>
                <a:gd name="connsiteX2" fmla="*/ 0 w 2800350"/>
                <a:gd name="connsiteY2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0350" h="571500">
                  <a:moveTo>
                    <a:pt x="2800350" y="0"/>
                  </a:moveTo>
                  <a:cubicBezTo>
                    <a:pt x="2147887" y="57150"/>
                    <a:pt x="1495425" y="114300"/>
                    <a:pt x="1028700" y="209550"/>
                  </a:cubicBezTo>
                  <a:cubicBezTo>
                    <a:pt x="561975" y="304800"/>
                    <a:pt x="280987" y="438150"/>
                    <a:pt x="0" y="57150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B93B279D-8496-4B67-9216-DACEEFCC4112}"/>
                </a:ext>
              </a:extLst>
            </p:cNvPr>
            <p:cNvSpPr/>
            <p:nvPr/>
          </p:nvSpPr>
          <p:spPr>
            <a:xfrm>
              <a:off x="6671909" y="7668044"/>
              <a:ext cx="3292608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latin typeface="Segoe UI" panose="020B0502040204020203" pitchFamily="34" charset="0"/>
                </a:rPr>
                <a:t>METODOLOGIA DA PESQUISA E DE DESENVOLVIMENTO DE TCC</a:t>
              </a:r>
            </a:p>
          </p:txBody>
        </p:sp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B5CD56E4-98FE-44C4-A49A-A854909D8019}"/>
                </a:ext>
              </a:extLst>
            </p:cNvPr>
            <p:cNvSpPr/>
            <p:nvPr/>
          </p:nvSpPr>
          <p:spPr>
            <a:xfrm>
              <a:off x="-4981" y="-171306"/>
              <a:ext cx="10905156" cy="8485239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id="{29EE9769-0EF4-7BE3-0CCB-138038F3AF1E}"/>
              </a:ext>
            </a:extLst>
          </p:cNvPr>
          <p:cNvSpPr/>
          <p:nvPr/>
        </p:nvSpPr>
        <p:spPr>
          <a:xfrm>
            <a:off x="7584301" y="4673970"/>
            <a:ext cx="283534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pt-BR" sz="1200" b="1" i="0" dirty="0">
                <a:effectLst/>
                <a:latin typeface="Segoe UI" panose="020B0502040204020203" pitchFamily="34" charset="0"/>
              </a:rPr>
              <a:t>DESENVOLVIMENTO, </a:t>
            </a:r>
            <a:r>
              <a:rPr lang="pt-BR" sz="1200" b="1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VALIDAÇÃO ANALÍTICA E CONTROLE DE QUALIDADE</a:t>
            </a:r>
            <a:endParaRPr lang="en-US" sz="1200" b="1" dirty="0">
              <a:latin typeface="DK Lemon Yellow Sun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2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2e3bebe-d3d7-4a5e-a984-c1d160675839">
      <Terms xmlns="http://schemas.microsoft.com/office/infopath/2007/PartnerControls"/>
    </lcf76f155ced4ddcb4097134ff3c332f>
    <TaxCatchAll xmlns="b0c01b4c-3d06-48d9-bbcb-f3d2d1280b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4339A243CAF8547B690BED3334AA353" ma:contentTypeVersion="14" ma:contentTypeDescription="Crie um novo documento." ma:contentTypeScope="" ma:versionID="9736af8be3a60c85c6f35ac0b7665f7b">
  <xsd:schema xmlns:xsd="http://www.w3.org/2001/XMLSchema" xmlns:xs="http://www.w3.org/2001/XMLSchema" xmlns:p="http://schemas.microsoft.com/office/2006/metadata/properties" xmlns:ns2="f2e3bebe-d3d7-4a5e-a984-c1d160675839" xmlns:ns3="b0c01b4c-3d06-48d9-bbcb-f3d2d1280b61" targetNamespace="http://schemas.microsoft.com/office/2006/metadata/properties" ma:root="true" ma:fieldsID="71afd3f10bbf5d742e312f559b472207" ns2:_="" ns3:_="">
    <xsd:import namespace="f2e3bebe-d3d7-4a5e-a984-c1d160675839"/>
    <xsd:import namespace="b0c01b4c-3d06-48d9-bbcb-f3d2d1280b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e3bebe-d3d7-4a5e-a984-c1d160675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Marcações de imagem" ma:readOnly="false" ma:fieldId="{5cf76f15-5ced-4ddc-b409-7134ff3c332f}" ma:taxonomyMulti="true" ma:sspId="143de60c-575b-4c62-9f62-591ff79d3e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01b4c-3d06-48d9-bbcb-f3d2d1280b6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59a1859-9284-4843-b1b2-e0d2776aba36}" ma:internalName="TaxCatchAll" ma:showField="CatchAllData" ma:web="b0c01b4c-3d06-48d9-bbcb-f3d2d1280b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61E75B-4C0F-43CE-B233-338901D2F6FA}">
  <ds:schemaRefs>
    <ds:schemaRef ds:uri="http://schemas.microsoft.com/office/2006/metadata/properties"/>
    <ds:schemaRef ds:uri="http://schemas.microsoft.com/office/infopath/2007/PartnerControls"/>
    <ds:schemaRef ds:uri="f2e3bebe-d3d7-4a5e-a984-c1d160675839"/>
    <ds:schemaRef ds:uri="b0c01b4c-3d06-48d9-bbcb-f3d2d1280b61"/>
  </ds:schemaRefs>
</ds:datastoreItem>
</file>

<file path=customXml/itemProps2.xml><?xml version="1.0" encoding="utf-8"?>
<ds:datastoreItem xmlns:ds="http://schemas.openxmlformats.org/officeDocument/2006/customXml" ds:itemID="{B1D9A589-352A-4DA9-8449-BE3ED96DD0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BF7E48-3360-4C1B-9943-66CD056324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e3bebe-d3d7-4a5e-a984-c1d160675839"/>
    <ds:schemaRef ds:uri="b0c01b4c-3d06-48d9-bbcb-f3d2d1280b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183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Idealpad</dc:creator>
  <cp:lastModifiedBy>CAMILA AREIAS DE OLIVEIRA</cp:lastModifiedBy>
  <cp:revision>53</cp:revision>
  <dcterms:created xsi:type="dcterms:W3CDTF">2020-10-05T20:30:24Z</dcterms:created>
  <dcterms:modified xsi:type="dcterms:W3CDTF">2023-11-21T14:14:46Z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0x01010034339A243CAF8547B690BED3334AA353</vt:lpwstr>
  </property>
</Properties>
</file>